
<file path=[Content_Types].xml><?xml version="1.0" encoding="utf-8"?>
<Types xmlns="http://schemas.openxmlformats.org/package/2006/content-types">
  <Default Extension="xml" ContentType="application/xml"/>
  <Default Extension="tif" ContentType="image/tif"/>
  <Default Extension="jpeg" ContentType="image/jpeg"/>
  <Default Extension="jpg" ContentType="image/jpeg"/>
  <Default Extension="emf" ContentType="image/x-emf"/>
  <Default Extension="rels" ContentType="application/vnd.openxmlformats-package.relationships+xml"/>
  <Default Extension="gif" ContentType="image/gif"/>
  <Default Extension="mov"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sldIdLst>
    <p:sldId id="256" r:id="rId2"/>
    <p:sldId id="311" r:id="rId3"/>
    <p:sldId id="383" r:id="rId4"/>
    <p:sldId id="310" r:id="rId5"/>
    <p:sldId id="259" r:id="rId6"/>
    <p:sldId id="260" r:id="rId7"/>
    <p:sldId id="261" r:id="rId8"/>
    <p:sldId id="262" r:id="rId9"/>
    <p:sldId id="348" r:id="rId10"/>
    <p:sldId id="263" r:id="rId11"/>
    <p:sldId id="264" r:id="rId12"/>
    <p:sldId id="358"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8" r:id="rId26"/>
    <p:sldId id="279" r:id="rId27"/>
    <p:sldId id="280" r:id="rId28"/>
    <p:sldId id="347" r:id="rId29"/>
    <p:sldId id="281" r:id="rId30"/>
    <p:sldId id="312" r:id="rId31"/>
    <p:sldId id="285" r:id="rId32"/>
    <p:sldId id="286" r:id="rId33"/>
    <p:sldId id="287" r:id="rId34"/>
    <p:sldId id="288" r:id="rId35"/>
    <p:sldId id="289" r:id="rId36"/>
    <p:sldId id="336" r:id="rId37"/>
    <p:sldId id="337" r:id="rId38"/>
    <p:sldId id="339" r:id="rId39"/>
    <p:sldId id="349" r:id="rId40"/>
    <p:sldId id="350" r:id="rId41"/>
    <p:sldId id="352" r:id="rId42"/>
    <p:sldId id="353" r:id="rId43"/>
    <p:sldId id="354" r:id="rId44"/>
    <p:sldId id="359" r:id="rId45"/>
    <p:sldId id="343" r:id="rId46"/>
    <p:sldId id="344" r:id="rId47"/>
    <p:sldId id="345" r:id="rId48"/>
    <p:sldId id="346" r:id="rId49"/>
    <p:sldId id="360" r:id="rId50"/>
    <p:sldId id="322" r:id="rId51"/>
    <p:sldId id="323" r:id="rId52"/>
    <p:sldId id="356" r:id="rId53"/>
    <p:sldId id="357" r:id="rId54"/>
    <p:sldId id="385" r:id="rId55"/>
    <p:sldId id="355" r:id="rId56"/>
    <p:sldId id="386" r:id="rId57"/>
    <p:sldId id="387" r:id="rId58"/>
    <p:sldId id="364" r:id="rId59"/>
    <p:sldId id="363" r:id="rId60"/>
    <p:sldId id="368" r:id="rId61"/>
    <p:sldId id="369" r:id="rId62"/>
    <p:sldId id="365" r:id="rId63"/>
    <p:sldId id="366" r:id="rId64"/>
    <p:sldId id="382" r:id="rId65"/>
    <p:sldId id="361" r:id="rId66"/>
    <p:sldId id="377" r:id="rId67"/>
    <p:sldId id="362" r:id="rId68"/>
    <p:sldId id="367" r:id="rId69"/>
    <p:sldId id="371" r:id="rId70"/>
    <p:sldId id="374" r:id="rId71"/>
    <p:sldId id="375" r:id="rId72"/>
    <p:sldId id="381" r:id="rId73"/>
    <p:sldId id="379" r:id="rId74"/>
    <p:sldId id="380" r:id="rId75"/>
    <p:sldId id="378" r:id="rId76"/>
  </p:sldIdLst>
  <p:sldSz cx="16256000" cy="9144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3" d="100"/>
          <a:sy n="53" d="100"/>
        </p:scale>
        <p:origin x="-112" y="-328"/>
      </p:cViewPr>
      <p:guideLst>
        <p:guide orient="horz" pos="2880"/>
        <p:guide pos="5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505580549"/>
      </p:ext>
    </p:extLst>
  </p:cSld>
  <p:clrMap bg1="lt1" tx1="dk1" bg2="lt2" tx2="dk2" accent1="accent1" accent2="accent2" accent3="accent3" accent4="accent4" accent5="accent5" accent6="accent6" hlink="hlink" folHlink="folHlink"/>
  <p:notesStyle>
    <a:lvl1pPr defTabSz="546100" latinLnBrk="0">
      <a:defRPr sz="2000">
        <a:latin typeface="Lucida Grande"/>
        <a:ea typeface="Lucida Grande"/>
        <a:cs typeface="Lucida Grande"/>
        <a:sym typeface="Lucida Grande"/>
      </a:defRPr>
    </a:lvl1pPr>
    <a:lvl2pPr indent="228600" defTabSz="546100" latinLnBrk="0">
      <a:defRPr sz="2000">
        <a:latin typeface="Lucida Grande"/>
        <a:ea typeface="Lucida Grande"/>
        <a:cs typeface="Lucida Grande"/>
        <a:sym typeface="Lucida Grande"/>
      </a:defRPr>
    </a:lvl2pPr>
    <a:lvl3pPr indent="457200" defTabSz="546100" latinLnBrk="0">
      <a:defRPr sz="2000">
        <a:latin typeface="Lucida Grande"/>
        <a:ea typeface="Lucida Grande"/>
        <a:cs typeface="Lucida Grande"/>
        <a:sym typeface="Lucida Grande"/>
      </a:defRPr>
    </a:lvl3pPr>
    <a:lvl4pPr indent="685800" defTabSz="546100" latinLnBrk="0">
      <a:defRPr sz="2000">
        <a:latin typeface="Lucida Grande"/>
        <a:ea typeface="Lucida Grande"/>
        <a:cs typeface="Lucida Grande"/>
        <a:sym typeface="Lucida Grande"/>
      </a:defRPr>
    </a:lvl4pPr>
    <a:lvl5pPr indent="914400" defTabSz="546100" latinLnBrk="0">
      <a:defRPr sz="2000">
        <a:latin typeface="Lucida Grande"/>
        <a:ea typeface="Lucida Grande"/>
        <a:cs typeface="Lucida Grande"/>
        <a:sym typeface="Lucida Grande"/>
      </a:defRPr>
    </a:lvl5pPr>
    <a:lvl6pPr indent="1143000" defTabSz="546100" latinLnBrk="0">
      <a:defRPr sz="2000">
        <a:latin typeface="Lucida Grande"/>
        <a:ea typeface="Lucida Grande"/>
        <a:cs typeface="Lucida Grande"/>
        <a:sym typeface="Lucida Grande"/>
      </a:defRPr>
    </a:lvl6pPr>
    <a:lvl7pPr indent="1371600" defTabSz="546100" latinLnBrk="0">
      <a:defRPr sz="2000">
        <a:latin typeface="Lucida Grande"/>
        <a:ea typeface="Lucida Grande"/>
        <a:cs typeface="Lucida Grande"/>
        <a:sym typeface="Lucida Grande"/>
      </a:defRPr>
    </a:lvl7pPr>
    <a:lvl8pPr indent="1600200" defTabSz="546100" latinLnBrk="0">
      <a:defRPr sz="2000">
        <a:latin typeface="Lucida Grande"/>
        <a:ea typeface="Lucida Grande"/>
        <a:cs typeface="Lucida Grande"/>
        <a:sym typeface="Lucida Grande"/>
      </a:defRPr>
    </a:lvl8pPr>
    <a:lvl9pPr indent="1828800" defTabSz="546100" latinLnBrk="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Since</a:t>
            </a:r>
            <a:r>
              <a:rPr lang="en-US" baseline="0" dirty="0" smtClean="0"/>
              <a:t> I have a very active travel schedule, I decided to hold office hours in the major cities I have visited.  I have held office hours in over 40cities and in each location somewhere between two and 15 students show up.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7392297-A363-6041-8886-DBE01EE95495}" type="slidenum">
              <a:rPr lang="en-US" smtClean="0"/>
              <a:t>50</a:t>
            </a:fld>
            <a:endParaRPr lang="en-US" dirty="0"/>
          </a:p>
        </p:txBody>
      </p:sp>
    </p:spTree>
    <p:extLst>
      <p:ext uri="{BB962C8B-B14F-4D97-AF65-F5344CB8AC3E}">
        <p14:creationId xmlns:p14="http://schemas.microsoft.com/office/powerpoint/2010/main" val="3045663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7" name="Shape 4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0850"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0850"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0850"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085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9647FB9-8CB3-5049-BB45-9B8806FB7C91}" type="slidenum">
              <a:rPr lang="en-US" sz="1200">
                <a:solidFill>
                  <a:srgbClr val="00001E"/>
                </a:solidFill>
                <a:latin typeface="Times" charset="0"/>
              </a:rPr>
              <a:pPr eaLnBrk="1" hangingPunct="1"/>
              <a:t>59</a:t>
            </a:fld>
            <a:endParaRPr lang="en-US" sz="1200">
              <a:solidFill>
                <a:srgbClr val="00001E"/>
              </a:solidFill>
              <a:latin typeface="Times" charset="0"/>
            </a:endParaRPr>
          </a:p>
        </p:txBody>
      </p:sp>
      <p:sp>
        <p:nvSpPr>
          <p:cNvPr id="70658" name="Rectangle 2"/>
          <p:cNvSpPr>
            <a:spLocks noGrp="1" noRot="1" noChangeAspect="1" noChangeArrowheads="1"/>
          </p:cNvSpPr>
          <p:nvPr>
            <p:ph type="sldImg"/>
          </p:nvPr>
        </p:nvSpPr>
        <p:spPr bwMode="auto">
          <a:xfrm>
            <a:off x="381000" y="685800"/>
            <a:ext cx="6096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065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Time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00001E"/>
                </a:solidFill>
                <a:latin typeface="Times" charset="0"/>
                <a:ea typeface="ＭＳ Ｐゴシック" charset="0"/>
                <a:cs typeface="ＭＳ Ｐゴシック" charset="0"/>
              </a:defRPr>
            </a:lvl1pPr>
            <a:lvl2pPr marL="742950" indent="-285750">
              <a:defRPr sz="2400" b="1">
                <a:solidFill>
                  <a:srgbClr val="00001E"/>
                </a:solidFill>
                <a:latin typeface="Times" charset="0"/>
                <a:ea typeface="ＭＳ Ｐゴシック" charset="0"/>
              </a:defRPr>
            </a:lvl2pPr>
            <a:lvl3pPr marL="1143000" indent="-228600">
              <a:defRPr sz="2400" b="1">
                <a:solidFill>
                  <a:srgbClr val="00001E"/>
                </a:solidFill>
                <a:latin typeface="Times" charset="0"/>
                <a:ea typeface="ＭＳ Ｐゴシック" charset="0"/>
              </a:defRPr>
            </a:lvl3pPr>
            <a:lvl4pPr marL="1600200" indent="-228600">
              <a:defRPr sz="2400" b="1">
                <a:solidFill>
                  <a:srgbClr val="00001E"/>
                </a:solidFill>
                <a:latin typeface="Times" charset="0"/>
                <a:ea typeface="ＭＳ Ｐゴシック" charset="0"/>
              </a:defRPr>
            </a:lvl4pPr>
            <a:lvl5pPr marL="2057400" indent="-228600">
              <a:defRPr sz="2400" b="1">
                <a:solidFill>
                  <a:srgbClr val="00001E"/>
                </a:solidFill>
                <a:latin typeface="Times" charset="0"/>
                <a:ea typeface="ＭＳ Ｐゴシック" charset="0"/>
              </a:defRPr>
            </a:lvl5pPr>
            <a:lvl6pPr marL="2514600" indent="-228600" eaLnBrk="0" fontAlgn="base" hangingPunct="0">
              <a:spcBef>
                <a:spcPct val="0"/>
              </a:spcBef>
              <a:spcAft>
                <a:spcPct val="0"/>
              </a:spcAft>
              <a:defRPr sz="2400" b="1">
                <a:solidFill>
                  <a:srgbClr val="00001E"/>
                </a:solidFill>
                <a:latin typeface="Times" charset="0"/>
                <a:ea typeface="ＭＳ Ｐゴシック" charset="0"/>
              </a:defRPr>
            </a:lvl6pPr>
            <a:lvl7pPr marL="2971800" indent="-228600" eaLnBrk="0" fontAlgn="base" hangingPunct="0">
              <a:spcBef>
                <a:spcPct val="0"/>
              </a:spcBef>
              <a:spcAft>
                <a:spcPct val="0"/>
              </a:spcAft>
              <a:defRPr sz="2400" b="1">
                <a:solidFill>
                  <a:srgbClr val="00001E"/>
                </a:solidFill>
                <a:latin typeface="Times" charset="0"/>
                <a:ea typeface="ＭＳ Ｐゴシック" charset="0"/>
              </a:defRPr>
            </a:lvl7pPr>
            <a:lvl8pPr marL="3429000" indent="-228600" eaLnBrk="0" fontAlgn="base" hangingPunct="0">
              <a:spcBef>
                <a:spcPct val="0"/>
              </a:spcBef>
              <a:spcAft>
                <a:spcPct val="0"/>
              </a:spcAft>
              <a:defRPr sz="2400" b="1">
                <a:solidFill>
                  <a:srgbClr val="00001E"/>
                </a:solidFill>
                <a:latin typeface="Times" charset="0"/>
                <a:ea typeface="ＭＳ Ｐゴシック" charset="0"/>
              </a:defRPr>
            </a:lvl8pPr>
            <a:lvl9pPr marL="3886200" indent="-228600" eaLnBrk="0" fontAlgn="base" hangingPunct="0">
              <a:spcBef>
                <a:spcPct val="0"/>
              </a:spcBef>
              <a:spcAft>
                <a:spcPct val="0"/>
              </a:spcAft>
              <a:defRPr sz="2400" b="1">
                <a:solidFill>
                  <a:srgbClr val="00001E"/>
                </a:solidFill>
                <a:latin typeface="Times" charset="0"/>
                <a:ea typeface="ＭＳ Ｐゴシック" charset="0"/>
              </a:defRPr>
            </a:lvl9pPr>
          </a:lstStyle>
          <a:p>
            <a:fld id="{74755C2D-C645-1E45-B038-F82EFC4B9776}" type="slidenum">
              <a:rPr lang="en-US" sz="1200" b="0"/>
              <a:pPr/>
              <a:t>63</a:t>
            </a:fld>
            <a:endParaRPr lang="en-US" sz="1200" b="0"/>
          </a:p>
        </p:txBody>
      </p:sp>
      <p:sp>
        <p:nvSpPr>
          <p:cNvPr id="19458" name="Rectangle 2"/>
          <p:cNvSpPr>
            <a:spLocks noGrp="1" noRot="1" noChangeAspect="1" noChangeArrowheads="1"/>
          </p:cNvSpPr>
          <p:nvPr>
            <p:ph type="sldImg"/>
          </p:nvPr>
        </p:nvSpPr>
        <p:spPr>
          <a:xfrm>
            <a:off x="381000" y="685800"/>
            <a:ext cx="6096000" cy="3429000"/>
          </a:xfrm>
          <a:solidFill>
            <a:srgbClr val="FFFFFF"/>
          </a:solidFill>
          <a:ln/>
        </p:spPr>
      </p:sp>
      <p:sp>
        <p:nvSpPr>
          <p:cNvPr id="1945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xfrm>
            <a:off x="3884613" y="8685213"/>
            <a:ext cx="2971800" cy="457200"/>
          </a:xfrm>
          <a:prstGeom prst="rect">
            <a:avLst/>
          </a:prstGeom>
          <a:noFill/>
        </p:spPr>
        <p:txBody>
          <a:bodyPr/>
          <a:lstStyle/>
          <a:p>
            <a:fld id="{4383CCEF-7B3A-1E4F-8E73-E0FFDBE83D09}" type="slidenum">
              <a:rPr lang="en-US">
                <a:latin typeface="Times" charset="0"/>
              </a:rPr>
              <a:pPr/>
              <a:t>68</a:t>
            </a:fld>
            <a:endParaRPr lang="en-US" dirty="0">
              <a:latin typeface="Times" charset="0"/>
            </a:endParaRPr>
          </a:p>
        </p:txBody>
      </p:sp>
      <p:sp>
        <p:nvSpPr>
          <p:cNvPr id="40963" name="Rectangle 2"/>
          <p:cNvSpPr>
            <a:spLocks noGrp="1" noRot="1" noChangeAspect="1" noChangeArrowheads="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latin typeface="Times" charset="0"/>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Paul</a:t>
            </a:r>
            <a:r>
              <a:rPr lang="en-US" baseline="0" dirty="0" smtClean="0"/>
              <a:t> </a:t>
            </a:r>
            <a:r>
              <a:rPr lang="en-US" baseline="0" dirty="0" err="1" smtClean="0"/>
              <a:t>Hibbetts</a:t>
            </a:r>
            <a:r>
              <a:rPr lang="en-US" baseline="0" dirty="0" smtClean="0"/>
              <a:t> – University of British Columbia</a:t>
            </a:r>
            <a:endParaRPr lang="en-US" dirty="0"/>
          </a:p>
        </p:txBody>
      </p:sp>
    </p:spTree>
    <p:extLst>
      <p:ext uri="{BB962C8B-B14F-4D97-AF65-F5344CB8AC3E}">
        <p14:creationId xmlns:p14="http://schemas.microsoft.com/office/powerpoint/2010/main" val="4152311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155700" y="1536700"/>
            <a:ext cx="13931900" cy="3086100"/>
          </a:xfrm>
          <a:prstGeom prst="rect">
            <a:avLst/>
          </a:prstGeom>
        </p:spPr>
        <p:txBody>
          <a:bodyPr anchor="b"/>
          <a:lstStyle/>
          <a:p>
            <a:r>
              <a:t>Title Text</a:t>
            </a:r>
          </a:p>
        </p:txBody>
      </p:sp>
      <p:sp>
        <p:nvSpPr>
          <p:cNvPr id="12" name="Shape 12"/>
          <p:cNvSpPr>
            <a:spLocks noGrp="1"/>
          </p:cNvSpPr>
          <p:nvPr>
            <p:ph type="body" sz="quarter" idx="1"/>
          </p:nvPr>
        </p:nvSpPr>
        <p:spPr>
          <a:xfrm>
            <a:off x="1155700" y="4711700"/>
            <a:ext cx="13931900" cy="1054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bg>
      <p:bgPr>
        <a:solidFill>
          <a:srgbClr val="FFFFFF"/>
        </a:solidFill>
        <a:effectLst/>
      </p:bgPr>
    </p:bg>
    <p:spTree>
      <p:nvGrpSpPr>
        <p:cNvPr id="1" name=""/>
        <p:cNvGrpSpPr/>
        <p:nvPr/>
      </p:nvGrpSpPr>
      <p:grpSpPr>
        <a:xfrm>
          <a:off x="0" y="0"/>
          <a:ext cx="0" cy="0"/>
          <a:chOff x="0" y="0"/>
          <a:chExt cx="0" cy="0"/>
        </a:xfrm>
      </p:grpSpPr>
      <p:pic>
        <p:nvPicPr>
          <p:cNvPr id="86" name="black_photo-v-1.pdf"/>
          <p:cNvPicPr>
            <a:picLocks noChangeAspect="1"/>
          </p:cNvPicPr>
          <p:nvPr/>
        </p:nvPicPr>
        <p:blipFill>
          <a:blip r:embed="rId2">
            <a:extLst/>
          </a:blip>
          <a:stretch>
            <a:fillRect/>
          </a:stretch>
        </p:blipFill>
        <p:spPr>
          <a:xfrm>
            <a:off x="0" y="0"/>
            <a:ext cx="16256001" cy="9144001"/>
          </a:xfrm>
          <a:prstGeom prst="rect">
            <a:avLst/>
          </a:prstGeom>
          <a:ln w="12700">
            <a:miter lim="400000"/>
          </a:ln>
        </p:spPr>
      </p:pic>
      <p:sp>
        <p:nvSpPr>
          <p:cNvPr id="87" name="Shape 87"/>
          <p:cNvSpPr>
            <a:spLocks noGrp="1"/>
          </p:cNvSpPr>
          <p:nvPr>
            <p:ph type="title"/>
          </p:nvPr>
        </p:nvSpPr>
        <p:spPr>
          <a:xfrm>
            <a:off x="1155700" y="1435100"/>
            <a:ext cx="8369300" cy="3086100"/>
          </a:xfrm>
          <a:prstGeom prst="rect">
            <a:avLst/>
          </a:prstGeom>
        </p:spPr>
        <p:txBody>
          <a:bodyPr anchor="b"/>
          <a:lstStyle>
            <a:lvl1pPr>
              <a:defRPr sz="6400"/>
            </a:lvl1pPr>
          </a:lstStyle>
          <a:p>
            <a:r>
              <a:t>Title Text</a:t>
            </a:r>
          </a:p>
        </p:txBody>
      </p:sp>
      <p:sp>
        <p:nvSpPr>
          <p:cNvPr id="88" name="Shape 88"/>
          <p:cNvSpPr>
            <a:spLocks noGrp="1"/>
          </p:cNvSpPr>
          <p:nvPr>
            <p:ph type="body" sz="quarter"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6" name="Shape 96"/>
          <p:cNvSpPr>
            <a:spLocks noGrp="1"/>
          </p:cNvSpPr>
          <p:nvPr>
            <p:ph type="title"/>
          </p:nvPr>
        </p:nvSpPr>
        <p:spPr>
          <a:xfrm>
            <a:off x="1155700" y="1435100"/>
            <a:ext cx="8369300" cy="3086100"/>
          </a:xfrm>
          <a:prstGeom prst="rect">
            <a:avLst/>
          </a:prstGeom>
        </p:spPr>
        <p:txBody>
          <a:bodyPr anchor="b"/>
          <a:lstStyle>
            <a:lvl1pPr>
              <a:defRPr sz="6400"/>
            </a:lvl1pPr>
          </a:lstStyle>
          <a:p>
            <a:r>
              <a:t>Title Text</a:t>
            </a:r>
          </a:p>
        </p:txBody>
      </p:sp>
      <p:sp>
        <p:nvSpPr>
          <p:cNvPr id="97" name="Shape 97"/>
          <p:cNvSpPr>
            <a:spLocks noGrp="1"/>
          </p:cNvSpPr>
          <p:nvPr>
            <p:ph type="body" sz="quarter"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r>
              <a:t>Body Level One</a:t>
            </a:r>
          </a:p>
          <a:p>
            <a:pPr lvl="1"/>
            <a:r>
              <a:t>Body Level Two</a:t>
            </a:r>
          </a:p>
          <a:p>
            <a:pPr lvl="2"/>
            <a:r>
              <a:t>Body Level Three</a:t>
            </a:r>
          </a:p>
          <a:p>
            <a:pPr lvl="3"/>
            <a:r>
              <a:t>Body Level Four</a:t>
            </a:r>
          </a:p>
          <a:p>
            <a:pPr lvl="4"/>
            <a:r>
              <a:t>Body Level Five</a:t>
            </a:r>
          </a:p>
        </p:txBody>
      </p:sp>
      <p:sp>
        <p:nvSpPr>
          <p:cNvPr id="98" name="Shape 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FFFFFF"/>
        </a:solidFill>
        <a:effectLst/>
      </p:bgPr>
    </p:bg>
    <p:spTree>
      <p:nvGrpSpPr>
        <p:cNvPr id="1" name=""/>
        <p:cNvGrpSpPr/>
        <p:nvPr/>
      </p:nvGrpSpPr>
      <p:grpSpPr>
        <a:xfrm>
          <a:off x="0" y="0"/>
          <a:ext cx="0" cy="0"/>
          <a:chOff x="0" y="0"/>
          <a:chExt cx="0" cy="0"/>
        </a:xfrm>
      </p:grpSpPr>
      <p:pic>
        <p:nvPicPr>
          <p:cNvPr id="105" name="black_photo-bullets-1.pdf"/>
          <p:cNvPicPr>
            <a:picLocks noChangeAspect="1"/>
          </p:cNvPicPr>
          <p:nvPr/>
        </p:nvPicPr>
        <p:blipFill>
          <a:blip r:embed="rId2">
            <a:extLst/>
          </a:blip>
          <a:stretch>
            <a:fillRect/>
          </a:stretch>
        </p:blipFill>
        <p:spPr>
          <a:xfrm>
            <a:off x="0" y="0"/>
            <a:ext cx="16256001" cy="9144001"/>
          </a:xfrm>
          <a:prstGeom prst="rect">
            <a:avLst/>
          </a:prstGeom>
          <a:ln w="12700">
            <a:miter lim="400000"/>
          </a:ln>
        </p:spPr>
      </p:pic>
      <p:sp>
        <p:nvSpPr>
          <p:cNvPr id="106" name="Shape 106"/>
          <p:cNvSpPr>
            <a:spLocks noGrp="1"/>
          </p:cNvSpPr>
          <p:nvPr>
            <p:ph type="title"/>
          </p:nvPr>
        </p:nvSpPr>
        <p:spPr>
          <a:prstGeom prst="rect">
            <a:avLst/>
          </a:prstGeom>
        </p:spPr>
        <p:txBody>
          <a:bodyPr/>
          <a:lstStyle/>
          <a:p>
            <a:r>
              <a:t>Title Text</a:t>
            </a:r>
          </a:p>
        </p:txBody>
      </p:sp>
      <p:sp>
        <p:nvSpPr>
          <p:cNvPr id="107" name="Shape 107"/>
          <p:cNvSpPr>
            <a:spLocks noGrp="1"/>
          </p:cNvSpPr>
          <p:nvPr>
            <p:ph type="body" sz="half"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r>
              <a:t>Body Level One</a:t>
            </a:r>
          </a:p>
          <a:p>
            <a:pPr lvl="1"/>
            <a:r>
              <a:t>Body Level Two</a:t>
            </a:r>
          </a:p>
          <a:p>
            <a:pPr lvl="2"/>
            <a:r>
              <a:t>Body Level Three</a:t>
            </a:r>
          </a:p>
          <a:p>
            <a:pPr lvl="3"/>
            <a:r>
              <a:t>Body Level Four</a:t>
            </a:r>
          </a:p>
          <a:p>
            <a:pPr lvl="4"/>
            <a:r>
              <a:t>Body Level Five</a:t>
            </a:r>
          </a:p>
        </p:txBody>
      </p:sp>
      <p:sp>
        <p:nvSpPr>
          <p:cNvPr id="108" name="Shape 1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5" name="Shape 115"/>
          <p:cNvSpPr>
            <a:spLocks noGrp="1"/>
          </p:cNvSpPr>
          <p:nvPr>
            <p:ph type="title"/>
          </p:nvPr>
        </p:nvSpPr>
        <p:spPr>
          <a:prstGeom prst="rect">
            <a:avLst/>
          </a:prstGeom>
        </p:spPr>
        <p:txBody>
          <a:bodyPr/>
          <a:lstStyle/>
          <a:p>
            <a:r>
              <a:t>Title Text</a:t>
            </a:r>
          </a:p>
        </p:txBody>
      </p:sp>
      <p:sp>
        <p:nvSpPr>
          <p:cNvPr id="116" name="Shape 116"/>
          <p:cNvSpPr>
            <a:spLocks noGrp="1"/>
          </p:cNvSpPr>
          <p:nvPr>
            <p:ph type="body" sz="half"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r>
              <a:t>Body Level One</a:t>
            </a:r>
          </a:p>
          <a:p>
            <a:pPr lvl="1"/>
            <a:r>
              <a:t>Body Level Two</a:t>
            </a:r>
          </a:p>
          <a:p>
            <a:pPr lvl="2"/>
            <a:r>
              <a:t>Body Level Three</a:t>
            </a:r>
          </a:p>
          <a:p>
            <a:pPr lvl="3"/>
            <a:r>
              <a:t>Body Level Four</a:t>
            </a:r>
          </a:p>
          <a:p>
            <a:pPr lvl="4"/>
            <a:r>
              <a:t>Body Level Five</a:t>
            </a:r>
          </a:p>
        </p:txBody>
      </p:sp>
      <p:sp>
        <p:nvSpPr>
          <p:cNvPr id="117" name="Shape 1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p>
            <a:r>
              <a:t>Title Text</a:t>
            </a:r>
          </a:p>
        </p:txBody>
      </p:sp>
      <p:sp>
        <p:nvSpPr>
          <p:cNvPr id="125" name="Shape 125"/>
          <p:cNvSpPr>
            <a:spLocks noGrp="1"/>
          </p:cNvSpPr>
          <p:nvPr>
            <p:ph type="body" sz="half" idx="1"/>
          </p:nvPr>
        </p:nvSpPr>
        <p:spPr>
          <a:xfrm>
            <a:off x="8851900" y="2603500"/>
            <a:ext cx="62357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r>
              <a:t>Body Level One</a:t>
            </a:r>
          </a:p>
          <a:p>
            <a:pPr lvl="1"/>
            <a:r>
              <a:t>Body Level Two</a:t>
            </a:r>
          </a:p>
          <a:p>
            <a:pPr lvl="2"/>
            <a:r>
              <a:t>Body Level Three</a:t>
            </a:r>
          </a:p>
          <a:p>
            <a:pPr lvl="3"/>
            <a:r>
              <a:t>Body Level Four</a:t>
            </a:r>
          </a:p>
          <a:p>
            <a:pPr lvl="4"/>
            <a:r>
              <a:t>Body Level Five</a:t>
            </a:r>
          </a:p>
        </p:txBody>
      </p:sp>
      <p:sp>
        <p:nvSpPr>
          <p:cNvPr id="126" name="Shape 1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3" name="Shape 133"/>
          <p:cNvSpPr>
            <a:spLocks noGrp="1"/>
          </p:cNvSpPr>
          <p:nvPr>
            <p:ph type="title"/>
          </p:nvPr>
        </p:nvSpPr>
        <p:spPr>
          <a:prstGeom prst="rect">
            <a:avLst/>
          </a:prstGeom>
        </p:spPr>
        <p:txBody>
          <a:bodyPr/>
          <a:lstStyle>
            <a:lvl1pPr>
              <a:defRPr sz="7400"/>
            </a:lvl1pPr>
          </a:lstStyle>
          <a:p>
            <a:r>
              <a:t>Title Text</a:t>
            </a:r>
          </a:p>
        </p:txBody>
      </p:sp>
      <p:sp>
        <p:nvSpPr>
          <p:cNvPr id="134" name="Shape 134"/>
          <p:cNvSpPr>
            <a:spLocks noGrp="1"/>
          </p:cNvSpPr>
          <p:nvPr>
            <p:ph type="body" idx="1"/>
          </p:nvPr>
        </p:nvSpPr>
        <p:spPr>
          <a:prstGeom prst="rect">
            <a:avLst/>
          </a:prstGeom>
        </p:spPr>
        <p:txBody>
          <a:bodyPr/>
          <a:lstStyle>
            <a:lvl1pPr>
              <a:defRPr sz="3400"/>
            </a:lvl1pPr>
            <a:lvl2pPr>
              <a:defRPr sz="3400"/>
            </a:lvl2pPr>
            <a:lvl3pPr>
              <a:defRPr sz="3400"/>
            </a:lvl3pPr>
            <a:lvl4pPr>
              <a:defRPr sz="3400"/>
            </a:lvl4pPr>
            <a:lvl5pPr>
              <a:defRPr sz="3400"/>
            </a:lvl5pPr>
          </a:lstStyle>
          <a:p>
            <a:r>
              <a:t>Body Level One</a:t>
            </a:r>
          </a:p>
          <a:p>
            <a:pPr lvl="1"/>
            <a:r>
              <a:t>Body Level Two</a:t>
            </a:r>
          </a:p>
          <a:p>
            <a:pPr lvl="2"/>
            <a:r>
              <a:t>Body Level Three</a:t>
            </a:r>
          </a:p>
          <a:p>
            <a:pPr lvl="3"/>
            <a:r>
              <a:t>Body Level Four</a:t>
            </a:r>
          </a:p>
          <a:p>
            <a:pPr lvl="4"/>
            <a:r>
              <a:t>Body Level Five</a:t>
            </a:r>
          </a:p>
        </p:txBody>
      </p:sp>
      <p:sp>
        <p:nvSpPr>
          <p:cNvPr id="135" name="Shape 135"/>
          <p:cNvSpPr>
            <a:spLocks noGrp="1"/>
          </p:cNvSpPr>
          <p:nvPr>
            <p:ph type="sldNum" sz="quarter" idx="2"/>
          </p:nvPr>
        </p:nvSpPr>
        <p:spPr>
          <a:xfrm>
            <a:off x="7984671" y="8737600"/>
            <a:ext cx="266701" cy="279400"/>
          </a:xfrm>
          <a:prstGeom prst="rect">
            <a:avLst/>
          </a:prstGeom>
        </p:spPr>
        <p:txBody>
          <a:bodyPr/>
          <a:lstStyle>
            <a:lvl1pPr>
              <a:defRPr sz="1400"/>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12800" y="8475134"/>
            <a:ext cx="3793067" cy="486833"/>
          </a:xfrm>
          <a:prstGeom prst="rect">
            <a:avLst/>
          </a:prstGeom>
        </p:spPr>
        <p:txBody>
          <a:bodyPr lIns="145143" tIns="72571" rIns="145143" bIns="72571"/>
          <a:lstStyle/>
          <a:p>
            <a:fld id="{91B77255-DF07-DF4B-85AE-0512DCC64346}" type="datetimeFigureOut">
              <a:rPr lang="en-US" smtClean="0"/>
              <a:t>3/30/16</a:t>
            </a:fld>
            <a:endParaRPr lang="en-US" dirty="0"/>
          </a:p>
        </p:txBody>
      </p:sp>
      <p:sp>
        <p:nvSpPr>
          <p:cNvPr id="5" name="Footer Placeholder 4"/>
          <p:cNvSpPr>
            <a:spLocks noGrp="1"/>
          </p:cNvSpPr>
          <p:nvPr>
            <p:ph type="ftr" sz="quarter" idx="11"/>
          </p:nvPr>
        </p:nvSpPr>
        <p:spPr>
          <a:xfrm>
            <a:off x="5554134" y="8475134"/>
            <a:ext cx="5147733" cy="486833"/>
          </a:xfrm>
          <a:prstGeom prst="rect">
            <a:avLst/>
          </a:prstGeom>
        </p:spPr>
        <p:txBody>
          <a:bodyPr lIns="145143" tIns="72571" rIns="145143" bIns="72571"/>
          <a:lstStyle/>
          <a:p>
            <a:endParaRPr lang="en-US" dirty="0"/>
          </a:p>
        </p:txBody>
      </p:sp>
      <p:sp>
        <p:nvSpPr>
          <p:cNvPr id="6" name="Slide Number Placeholder 5"/>
          <p:cNvSpPr>
            <a:spLocks noGrp="1"/>
          </p:cNvSpPr>
          <p:nvPr>
            <p:ph type="sldNum" sz="quarter" idx="12"/>
          </p:nvPr>
        </p:nvSpPr>
        <p:spPr>
          <a:xfrm>
            <a:off x="7956929" y="8712200"/>
            <a:ext cx="325209" cy="323165"/>
          </a:xfrm>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4243916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568"/>
            <a:ext cx="13817600" cy="1960033"/>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400" y="5181600"/>
            <a:ext cx="11379200" cy="2336800"/>
          </a:xfrm>
        </p:spPr>
        <p:txBody>
          <a:bodyPr/>
          <a:lstStyle>
            <a:lvl1pPr marL="0" indent="0" algn="ctr">
              <a:buNone/>
              <a:defRPr>
                <a:solidFill>
                  <a:schemeClr val="tx1">
                    <a:tint val="75000"/>
                  </a:schemeClr>
                </a:solidFill>
              </a:defRPr>
            </a:lvl1pPr>
            <a:lvl2pPr marL="725714" indent="0" algn="ctr">
              <a:buNone/>
              <a:defRPr>
                <a:solidFill>
                  <a:schemeClr val="tx1">
                    <a:tint val="75000"/>
                  </a:schemeClr>
                </a:solidFill>
              </a:defRPr>
            </a:lvl2pPr>
            <a:lvl3pPr marL="1451427" indent="0" algn="ctr">
              <a:buNone/>
              <a:defRPr>
                <a:solidFill>
                  <a:schemeClr val="tx1">
                    <a:tint val="75000"/>
                  </a:schemeClr>
                </a:solidFill>
              </a:defRPr>
            </a:lvl3pPr>
            <a:lvl4pPr marL="2177141" indent="0" algn="ctr">
              <a:buNone/>
              <a:defRPr>
                <a:solidFill>
                  <a:schemeClr val="tx1">
                    <a:tint val="75000"/>
                  </a:schemeClr>
                </a:solidFill>
              </a:defRPr>
            </a:lvl4pPr>
            <a:lvl5pPr marL="2902854" indent="0" algn="ctr">
              <a:buNone/>
              <a:defRPr>
                <a:solidFill>
                  <a:schemeClr val="tx1">
                    <a:tint val="75000"/>
                  </a:schemeClr>
                </a:solidFill>
              </a:defRPr>
            </a:lvl5pPr>
            <a:lvl6pPr marL="3628568" indent="0" algn="ctr">
              <a:buNone/>
              <a:defRPr>
                <a:solidFill>
                  <a:schemeClr val="tx1">
                    <a:tint val="75000"/>
                  </a:schemeClr>
                </a:solidFill>
              </a:defRPr>
            </a:lvl6pPr>
            <a:lvl7pPr marL="4354281" indent="0" algn="ctr">
              <a:buNone/>
              <a:defRPr>
                <a:solidFill>
                  <a:schemeClr val="tx1">
                    <a:tint val="75000"/>
                  </a:schemeClr>
                </a:solidFill>
              </a:defRPr>
            </a:lvl7pPr>
            <a:lvl8pPr marL="5079995" indent="0" algn="ctr">
              <a:buNone/>
              <a:defRPr>
                <a:solidFill>
                  <a:schemeClr val="tx1">
                    <a:tint val="75000"/>
                  </a:schemeClr>
                </a:solidFill>
              </a:defRPr>
            </a:lvl8pPr>
            <a:lvl9pPr marL="5805708"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15566657" y="8743806"/>
            <a:ext cx="294953" cy="292388"/>
          </a:xfrm>
        </p:spPr>
        <p:txBody>
          <a:bodyPr anchor="ctr" anchorCtr="0"/>
          <a:lstStyle>
            <a:lvl1pPr>
              <a:defRPr sz="1400"/>
            </a:lvl1pPr>
          </a:lstStyle>
          <a:p>
            <a:fld id="{A0831FCF-80A8-4E88-B35C-C66C4B9D47CE}" type="slidenum">
              <a:rPr lang="en-US" smtClean="0"/>
              <a:pPr/>
              <a:t>‹#›</a:t>
            </a:fld>
            <a:endParaRPr lang="en-US"/>
          </a:p>
        </p:txBody>
      </p:sp>
    </p:spTree>
    <p:extLst>
      <p:ext uri="{BB962C8B-B14F-4D97-AF65-F5344CB8AC3E}">
        <p14:creationId xmlns:p14="http://schemas.microsoft.com/office/powerpoint/2010/main" val="38306886"/>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rot="16200000">
            <a:off x="13966493" y="2113280"/>
            <a:ext cx="3251198" cy="650240"/>
          </a:xfrm>
          <a:prstGeom prst="rect">
            <a:avLst/>
          </a:prstGeom>
        </p:spPr>
        <p:txBody>
          <a:bodyPr lIns="162553" tIns="81276" rIns="162553" bIns="81276"/>
          <a:lstStyle/>
          <a:p>
            <a:fld id="{02B28685-4D0C-42D5-8013-B5904CD1FCBC}" type="datetime1">
              <a:rPr lang="en-US" smtClean="0"/>
              <a:pPr/>
              <a:t>3/30/16</a:t>
            </a:fld>
            <a:endParaRPr lang="en-US"/>
          </a:p>
        </p:txBody>
      </p:sp>
      <p:sp>
        <p:nvSpPr>
          <p:cNvPr id="4" name="Footer Placeholder 3"/>
          <p:cNvSpPr>
            <a:spLocks noGrp="1"/>
          </p:cNvSpPr>
          <p:nvPr>
            <p:ph type="ftr" sz="quarter" idx="11"/>
          </p:nvPr>
        </p:nvSpPr>
        <p:spPr>
          <a:xfrm rot="16200000">
            <a:off x="14013905" y="5317067"/>
            <a:ext cx="3156375" cy="650240"/>
          </a:xfrm>
          <a:prstGeom prst="rect">
            <a:avLst/>
          </a:prstGeom>
        </p:spPr>
        <p:txBody>
          <a:bodyPr lIns="162553" tIns="81276" rIns="162553" bIns="81276"/>
          <a:lstStyle/>
          <a:p>
            <a:endParaRPr lang="en-US"/>
          </a:p>
        </p:txBody>
      </p:sp>
      <p:sp>
        <p:nvSpPr>
          <p:cNvPr id="5" name="Slide Number Placeholder 4"/>
          <p:cNvSpPr>
            <a:spLocks noGrp="1"/>
          </p:cNvSpPr>
          <p:nvPr>
            <p:ph type="sldNum" sz="quarter" idx="12"/>
          </p:nvPr>
        </p:nvSpPr>
        <p:spPr>
          <a:xfrm>
            <a:off x="7956929" y="8712200"/>
            <a:ext cx="325209" cy="323165"/>
          </a:xfrm>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1481838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idx="1"/>
          </p:nvPr>
        </p:nvSpPr>
        <p:spPr>
          <a:prstGeom prst="rect">
            <a:avLst/>
          </a:prstGeom>
        </p:spPr>
        <p:txBody>
          <a:bodyPr numCol="2" spcCol="696595" anchor="t"/>
          <a:lstStyle>
            <a:lvl1pPr marL="685800" indent="-469900">
              <a:defRPr sz="2800"/>
            </a:lvl1pPr>
            <a:lvl2pPr marL="977900" indent="-469900">
              <a:defRPr sz="2800"/>
            </a:lvl2pPr>
            <a:lvl3pPr marL="1270000" indent="-469900">
              <a:defRPr sz="2800"/>
            </a:lvl3pPr>
            <a:lvl4pPr marL="1574800" indent="-469900">
              <a:defRPr sz="2800"/>
            </a:lvl4pPr>
            <a:lvl5pPr marL="1866900" indent="-469900">
              <a:defRPr sz="28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Shape 38"/>
          <p:cNvSpPr>
            <a:spLocks noGrp="1"/>
          </p:cNvSpPr>
          <p:nvPr>
            <p:ph type="body" idx="1"/>
          </p:nvPr>
        </p:nvSpPr>
        <p:spPr>
          <a:xfrm>
            <a:off x="1155700" y="1181100"/>
            <a:ext cx="13931900" cy="6769100"/>
          </a:xfrm>
          <a:prstGeom prst="rect">
            <a:avLst/>
          </a:prstGeom>
        </p:spPr>
        <p:txBody>
          <a:bodyPr/>
          <a:lstStyle>
            <a:lvl1pPr>
              <a:spcBef>
                <a:spcPts val="4900"/>
              </a:spcBef>
            </a:lvl1pPr>
            <a:lvl2pPr>
              <a:spcBef>
                <a:spcPts val="4900"/>
              </a:spcBef>
            </a:lvl2pPr>
            <a:lvl3pPr>
              <a:spcBef>
                <a:spcPts val="4900"/>
              </a:spcBef>
            </a:lvl3pPr>
            <a:lvl4pPr>
              <a:spcBef>
                <a:spcPts val="4900"/>
              </a:spcBef>
            </a:lvl4pPr>
            <a:lvl5pPr>
              <a:spcBef>
                <a:spcPts val="4900"/>
              </a:spcBef>
            </a:lvl5p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Shape 53"/>
          <p:cNvSpPr>
            <a:spLocks noGrp="1"/>
          </p:cNvSpPr>
          <p:nvPr>
            <p:ph type="title"/>
          </p:nvPr>
        </p:nvSpPr>
        <p:spPr>
          <a:xfrm>
            <a:off x="1663700" y="241300"/>
            <a:ext cx="12941300" cy="2298700"/>
          </a:xfrm>
          <a:prstGeom prst="rect">
            <a:avLst/>
          </a:prstGeom>
        </p:spPr>
        <p:txBody>
          <a:bodyPr/>
          <a:lstStyle/>
          <a:p>
            <a:r>
              <a:t>Title Text</a:t>
            </a: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Shape 61"/>
          <p:cNvSpPr>
            <a:spLocks noGrp="1"/>
          </p:cNvSpPr>
          <p:nvPr>
            <p:ph type="title"/>
          </p:nvPr>
        </p:nvSpPr>
        <p:spPr>
          <a:xfrm>
            <a:off x="1155700" y="2781300"/>
            <a:ext cx="13931900" cy="3568700"/>
          </a:xfrm>
          <a:prstGeom prst="rect">
            <a:avLst/>
          </a:prstGeom>
        </p:spPr>
        <p:txBody>
          <a:bodyPr/>
          <a:lstStyle/>
          <a:p>
            <a:r>
              <a:t>Title Text</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FFFFFF"/>
        </a:solidFill>
        <a:effectLst/>
      </p:bgPr>
    </p:bg>
    <p:spTree>
      <p:nvGrpSpPr>
        <p:cNvPr id="1" name=""/>
        <p:cNvGrpSpPr/>
        <p:nvPr/>
      </p:nvGrpSpPr>
      <p:grpSpPr>
        <a:xfrm>
          <a:off x="0" y="0"/>
          <a:ext cx="0" cy="0"/>
          <a:chOff x="0" y="0"/>
          <a:chExt cx="0" cy="0"/>
        </a:xfrm>
      </p:grpSpPr>
      <p:pic>
        <p:nvPicPr>
          <p:cNvPr id="69" name="black_photo-h-2.pdf"/>
          <p:cNvPicPr>
            <a:picLocks noChangeAspect="1"/>
          </p:cNvPicPr>
          <p:nvPr/>
        </p:nvPicPr>
        <p:blipFill>
          <a:blip r:embed="rId2">
            <a:extLst/>
          </a:blip>
          <a:stretch>
            <a:fillRect/>
          </a:stretch>
        </p:blipFill>
        <p:spPr>
          <a:xfrm>
            <a:off x="0" y="0"/>
            <a:ext cx="16256001" cy="9144001"/>
          </a:xfrm>
          <a:prstGeom prst="rect">
            <a:avLst/>
          </a:prstGeom>
          <a:ln w="12700">
            <a:miter lim="400000"/>
          </a:ln>
        </p:spPr>
      </p:pic>
      <p:sp>
        <p:nvSpPr>
          <p:cNvPr id="70" name="Shape 70"/>
          <p:cNvSpPr>
            <a:spLocks noGrp="1"/>
          </p:cNvSpPr>
          <p:nvPr>
            <p:ph type="title"/>
          </p:nvPr>
        </p:nvSpPr>
        <p:spPr>
          <a:xfrm>
            <a:off x="1155700" y="6908800"/>
            <a:ext cx="13931900" cy="1587500"/>
          </a:xfrm>
          <a:prstGeom prst="rect">
            <a:avLst/>
          </a:prstGeom>
        </p:spPr>
        <p:txBody>
          <a:bodyPr/>
          <a:lstStyle/>
          <a:p>
            <a:r>
              <a:t>Title Text</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Shape 78"/>
          <p:cNvSpPr>
            <a:spLocks noGrp="1"/>
          </p:cNvSpPr>
          <p:nvPr>
            <p:ph type="title"/>
          </p:nvPr>
        </p:nvSpPr>
        <p:spPr>
          <a:xfrm>
            <a:off x="1155700" y="6908800"/>
            <a:ext cx="13931900" cy="1587500"/>
          </a:xfrm>
          <a:prstGeom prst="rect">
            <a:avLst/>
          </a:prstGeom>
        </p:spPr>
        <p:txBody>
          <a:bodyPr/>
          <a:lstStyle/>
          <a:p>
            <a:r>
              <a:t>Title Text</a:t>
            </a:r>
          </a:p>
        </p:txBody>
      </p:sp>
      <p:sp>
        <p:nvSpPr>
          <p:cNvPr id="79" name="Shape 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155700" y="241300"/>
            <a:ext cx="13931900" cy="2298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r>
              <a:t>Title Text</a:t>
            </a:r>
          </a:p>
        </p:txBody>
      </p:sp>
      <p:sp>
        <p:nvSpPr>
          <p:cNvPr id="3" name="Shape 3"/>
          <p:cNvSpPr>
            <a:spLocks noGrp="1"/>
          </p:cNvSpPr>
          <p:nvPr>
            <p:ph type="body" idx="1"/>
          </p:nvPr>
        </p:nvSpPr>
        <p:spPr>
          <a:xfrm>
            <a:off x="1155700" y="2603500"/>
            <a:ext cx="13931900" cy="570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7973483" y="8712200"/>
            <a:ext cx="292101" cy="317500"/>
          </a:xfrm>
          <a:prstGeom prst="rect">
            <a:avLst/>
          </a:prstGeom>
          <a:ln w="12700">
            <a:miter lim="400000"/>
          </a:ln>
        </p:spPr>
        <p:txBody>
          <a:bodyPr wrap="none" lIns="38100" tIns="38100" rIns="38100" bIns="38100">
            <a:spAutoFit/>
          </a:bodyPr>
          <a:lstStyle>
            <a:lvl1pPr algn="ctr" defTabSz="546100">
              <a:defRPr sz="1600">
                <a:solidFill>
                  <a:srgbClr val="FFFFFF"/>
                </a:solidFill>
                <a:latin typeface="+mn-lt"/>
                <a:ea typeface="+mn-ea"/>
                <a:cs typeface="+mn-cs"/>
                <a:sym typeface="Gill San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xmlns:p14="http://schemas.microsoft.com/office/powerpoint/2010/main" spd="med"/>
  <p:txStyles>
    <p:titleStyle>
      <a:lvl1pPr marL="0" marR="0" indent="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1pPr>
      <a:lvl2pPr marL="0" marR="0" indent="228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2pPr>
      <a:lvl3pPr marL="0" marR="0" indent="457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3pPr>
      <a:lvl4pPr marL="0" marR="0" indent="685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4pPr>
      <a:lvl5pPr marL="0" marR="0" indent="9144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5pPr>
      <a:lvl6pPr marL="0" marR="0" indent="11430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6pPr>
      <a:lvl7pPr marL="0" marR="0" indent="1371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7pPr>
      <a:lvl8pPr marL="0" marR="0" indent="1600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8pPr>
      <a:lvl9pPr marL="0" marR="0" indent="1828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9pPr>
    </p:titleStyle>
    <p:bodyStyle>
      <a:lvl1pPr marL="7493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1pPr>
      <a:lvl2pPr marL="10414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2pPr>
      <a:lvl3pPr marL="13335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3pPr>
      <a:lvl4pPr marL="16383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4pPr>
      <a:lvl5pPr marL="19304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5pPr>
      <a:lvl6pPr marL="22225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6pPr>
      <a:lvl7pPr marL="25146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7pPr>
      <a:lvl8pPr marL="28067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8pPr>
      <a:lvl9pPr marL="30988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9pPr>
    </p:bodyStyle>
    <p:otherStyle>
      <a:lvl1pPr marL="0" marR="0" indent="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1pPr>
      <a:lvl2pPr marL="0" marR="0" indent="2286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2pPr>
      <a:lvl3pPr marL="0" marR="0" indent="4572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3pPr>
      <a:lvl4pPr marL="0" marR="0" indent="6858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4pPr>
      <a:lvl5pPr marL="0" marR="0" indent="9144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5pPr>
      <a:lvl6pPr marL="0" marR="0" indent="11430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6pPr>
      <a:lvl7pPr marL="0" marR="0" indent="13716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7pPr>
      <a:lvl8pPr marL="0" marR="0" indent="16002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8pPr>
      <a:lvl9pPr marL="0" marR="0" indent="18288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2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gif"/><Relationship Id="rId1" Type="http://schemas.openxmlformats.org/officeDocument/2006/relationships/slideLayout" Target="../slideLayouts/slideLayout1.xml"/><Relationship Id="rId2"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gif"/><Relationship Id="rId3" Type="http://schemas.openxmlformats.org/officeDocument/2006/relationships/image" Target="../media/image3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jpeg"/><Relationship Id="rId3"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1.jpeg"/><Relationship Id="rId6" Type="http://schemas.openxmlformats.org/officeDocument/2006/relationships/image" Target="../media/image44.jpeg"/><Relationship Id="rId1" Type="http://schemas.openxmlformats.org/officeDocument/2006/relationships/slideLayout" Target="../slideLayouts/slideLayout1.xml"/><Relationship Id="rId2" Type="http://schemas.openxmlformats.org/officeDocument/2006/relationships/image" Target="../media/image4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 Id="rId3" Type="http://schemas.openxmlformats.org/officeDocument/2006/relationships/image" Target="../media/image4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image" Target="../media/image58.jpeg"/><Relationship Id="rId1" Type="http://schemas.openxmlformats.org/officeDocument/2006/relationships/slideLayout" Target="../slideLayouts/slideLayout1.xml"/><Relationship Id="rId2" Type="http://schemas.openxmlformats.org/officeDocument/2006/relationships/image" Target="../media/image5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0.jpe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63.jpeg"/><Relationship Id="rId8" Type="http://schemas.openxmlformats.org/officeDocument/2006/relationships/image" Target="../media/image64.jpeg"/><Relationship Id="rId9" Type="http://schemas.openxmlformats.org/officeDocument/2006/relationships/image" Target="../media/image65.jpeg"/><Relationship Id="rId10" Type="http://schemas.openxmlformats.org/officeDocument/2006/relationships/image" Target="../media/image66.tif"/><Relationship Id="rId1" Type="http://schemas.microsoft.com/office/2007/relationships/media" Target="../media/media1.mov"/><Relationship Id="rId2" Type="http://schemas.openxmlformats.org/officeDocument/2006/relationships/audio" Target="../media/media1.mov"/></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image" Target="../media/image6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 Id="rId3" Type="http://schemas.openxmlformats.org/officeDocument/2006/relationships/image" Target="../media/image7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png"/><Relationship Id="rId5" Type="http://schemas.openxmlformats.org/officeDocument/2006/relationships/image" Target="../media/image1.jpeg"/><Relationship Id="rId1" Type="http://schemas.openxmlformats.org/officeDocument/2006/relationships/slideLayout" Target="../slideLayouts/slideLayout17.xml"/><Relationship Id="rId2" Type="http://schemas.openxmlformats.org/officeDocument/2006/relationships/image" Target="../media/image72.jp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1.jpeg"/><Relationship Id="rId1" Type="http://schemas.openxmlformats.org/officeDocument/2006/relationships/slideLayout" Target="../slideLayouts/slideLayout17.xml"/><Relationship Id="rId2" Type="http://schemas.openxmlformats.org/officeDocument/2006/relationships/image" Target="../media/image74.jpg"/></Relationships>
</file>

<file path=ppt/slides/_rels/slide38.xml.rels><?xml version="1.0" encoding="UTF-8" standalone="yes"?>
<Relationships xmlns="http://schemas.openxmlformats.org/package/2006/relationships"><Relationship Id="rId20" Type="http://schemas.openxmlformats.org/officeDocument/2006/relationships/image" Target="../media/image93.png"/><Relationship Id="rId21" Type="http://schemas.openxmlformats.org/officeDocument/2006/relationships/image" Target="../media/image94.png"/><Relationship Id="rId22" Type="http://schemas.openxmlformats.org/officeDocument/2006/relationships/image" Target="../media/image95.png"/><Relationship Id="rId23" Type="http://schemas.openxmlformats.org/officeDocument/2006/relationships/image" Target="../media/image96.png"/><Relationship Id="rId24" Type="http://schemas.openxmlformats.org/officeDocument/2006/relationships/image" Target="../media/image97.png"/><Relationship Id="rId25" Type="http://schemas.openxmlformats.org/officeDocument/2006/relationships/image" Target="../media/image98.png"/><Relationship Id="rId26" Type="http://schemas.openxmlformats.org/officeDocument/2006/relationships/image" Target="../media/image99.jpg"/><Relationship Id="rId27" Type="http://schemas.openxmlformats.org/officeDocument/2006/relationships/image" Target="../media/image100.png"/><Relationship Id="rId28" Type="http://schemas.openxmlformats.org/officeDocument/2006/relationships/image" Target="../media/image101.png"/><Relationship Id="rId29" Type="http://schemas.openxmlformats.org/officeDocument/2006/relationships/image" Target="../media/image102.png"/><Relationship Id="rId1" Type="http://schemas.openxmlformats.org/officeDocument/2006/relationships/slideLayout" Target="../slideLayouts/slideLayout17.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jpeg"/><Relationship Id="rId5" Type="http://schemas.openxmlformats.org/officeDocument/2006/relationships/image" Target="../media/image78.png"/><Relationship Id="rId30" Type="http://schemas.openxmlformats.org/officeDocument/2006/relationships/image" Target="../media/image103.png"/><Relationship Id="rId31" Type="http://schemas.openxmlformats.org/officeDocument/2006/relationships/image" Target="../media/image104.png"/><Relationship Id="rId32" Type="http://schemas.openxmlformats.org/officeDocument/2006/relationships/image" Target="../media/image105.png"/><Relationship Id="rId9" Type="http://schemas.openxmlformats.org/officeDocument/2006/relationships/image" Target="../media/image82.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33" Type="http://schemas.openxmlformats.org/officeDocument/2006/relationships/image" Target="../media/image106.png"/><Relationship Id="rId34" Type="http://schemas.openxmlformats.org/officeDocument/2006/relationships/image" Target="../media/image107.png"/><Relationship Id="rId35" Type="http://schemas.openxmlformats.org/officeDocument/2006/relationships/image" Target="../media/image6.png"/><Relationship Id="rId10" Type="http://schemas.openxmlformats.org/officeDocument/2006/relationships/image" Target="../media/image83.png"/><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87.png"/><Relationship Id="rId15" Type="http://schemas.openxmlformats.org/officeDocument/2006/relationships/image" Target="../media/image88.png"/><Relationship Id="rId16" Type="http://schemas.openxmlformats.org/officeDocument/2006/relationships/image" Target="../media/image89.png"/><Relationship Id="rId17" Type="http://schemas.openxmlformats.org/officeDocument/2006/relationships/image" Target="../media/image90.png"/><Relationship Id="rId18" Type="http://schemas.openxmlformats.org/officeDocument/2006/relationships/image" Target="../media/image91.png"/><Relationship Id="rId19" Type="http://schemas.openxmlformats.org/officeDocument/2006/relationships/image" Target="../media/image9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113.emf"/><Relationship Id="rId5" Type="http://schemas.openxmlformats.org/officeDocument/2006/relationships/image" Target="../media/image114.emf"/><Relationship Id="rId1" Type="http://schemas.openxmlformats.org/officeDocument/2006/relationships/slideLayout" Target="../slideLayouts/slideLayout17.xml"/><Relationship Id="rId2" Type="http://schemas.openxmlformats.org/officeDocument/2006/relationships/image" Target="../media/image111.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7.emf"/></Relationships>
</file>

<file path=ppt/slides/_rels/slide49.xml.rels><?xml version="1.0" encoding="UTF-8" standalone="yes"?>
<Relationships xmlns="http://schemas.openxmlformats.org/package/2006/relationships"><Relationship Id="rId3" Type="http://schemas.openxmlformats.org/officeDocument/2006/relationships/image" Target="../media/image119.emf"/><Relationship Id="rId4" Type="http://schemas.openxmlformats.org/officeDocument/2006/relationships/image" Target="../media/image120.emf"/><Relationship Id="rId5" Type="http://schemas.openxmlformats.org/officeDocument/2006/relationships/image" Target="../media/image121.emf"/><Relationship Id="rId6" Type="http://schemas.openxmlformats.org/officeDocument/2006/relationships/image" Target="../media/image122.emf"/><Relationship Id="rId7" Type="http://schemas.openxmlformats.org/officeDocument/2006/relationships/image" Target="../media/image123.emf"/><Relationship Id="rId1" Type="http://schemas.openxmlformats.org/officeDocument/2006/relationships/slideLayout" Target="../slideLayouts/slideLayout17.xml"/><Relationship Id="rId2" Type="http://schemas.openxmlformats.org/officeDocument/2006/relationships/image" Target="../media/image118.emf"/></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5" Type="http://schemas.openxmlformats.org/officeDocument/2006/relationships/image" Target="../media/image126.emf"/><Relationship Id="rId6" Type="http://schemas.openxmlformats.org/officeDocument/2006/relationships/image" Target="../media/image127.emf"/><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0.png"/></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jpg"/><Relationship Id="rId7"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hyperlink" Target="https://net.educause.edu/ir/library/pdf/eli3035.pdf" TargetMode="External"/><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0.jpeg"/><Relationship Id="rId3" Type="http://schemas.openxmlformats.org/officeDocument/2006/relationships/hyperlink" Target="https://net.educause.edu/ir/library/pdf/eli3035.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42.png"/></Relationships>
</file>

<file path=ppt/slides/_rels/slide63.xml.rels><?xml version="1.0" encoding="UTF-8" standalone="yes"?>
<Relationships xmlns="http://schemas.openxmlformats.org/package/2006/relationships"><Relationship Id="rId3" Type="http://schemas.openxmlformats.org/officeDocument/2006/relationships/image" Target="../media/image143.jpg"/><Relationship Id="rId4" Type="http://schemas.openxmlformats.org/officeDocument/2006/relationships/hyperlink" Target="http://gsvadvisors.com" TargetMode="External"/><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7.png"/></Relationships>
</file>

<file path=ppt/slides/_rels/slide68.xml.rels><?xml version="1.0" encoding="UTF-8" standalone="yes"?>
<Relationships xmlns="http://schemas.openxmlformats.org/package/2006/relationships"><Relationship Id="rId3" Type="http://schemas.openxmlformats.org/officeDocument/2006/relationships/image" Target="../media/image148.jpg"/><Relationship Id="rId4" Type="http://schemas.openxmlformats.org/officeDocument/2006/relationships/image" Target="../media/image149.jpg"/><Relationship Id="rId5" Type="http://schemas.openxmlformats.org/officeDocument/2006/relationships/image" Target="../media/image150.jpg"/><Relationship Id="rId6" Type="http://schemas.openxmlformats.org/officeDocument/2006/relationships/image" Target="../media/image151.jpg"/><Relationship Id="rId7" Type="http://schemas.openxmlformats.org/officeDocument/2006/relationships/image" Target="../media/image152.jpg"/><Relationship Id="rId8" Type="http://schemas.openxmlformats.org/officeDocument/2006/relationships/image" Target="../media/image153.jpg"/><Relationship Id="rId9" Type="http://schemas.openxmlformats.org/officeDocument/2006/relationships/image" Target="../media/image154.png"/><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5.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0.png"/></Relationships>
</file>

<file path=ppt/slides/_rels/slide75.xml.rels><?xml version="1.0" encoding="UTF-8" standalone="yes"?>
<Relationships xmlns="http://schemas.openxmlformats.org/package/2006/relationships"><Relationship Id="rId3" Type="http://schemas.openxmlformats.org/officeDocument/2006/relationships/image" Target="../media/image162.jpg"/><Relationship Id="rId4" Type="http://schemas.openxmlformats.org/officeDocument/2006/relationships/image" Target="../media/image163.png"/><Relationship Id="rId5" Type="http://schemas.openxmlformats.org/officeDocument/2006/relationships/image" Target="../media/image164.png"/><Relationship Id="rId1" Type="http://schemas.openxmlformats.org/officeDocument/2006/relationships/slideLayout" Target="../slideLayouts/slideLayout16.xml"/><Relationship Id="rId2" Type="http://schemas.openxmlformats.org/officeDocument/2006/relationships/image" Target="../media/image16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ctrTitle"/>
          </p:nvPr>
        </p:nvSpPr>
        <p:spPr>
          <a:xfrm>
            <a:off x="1155700" y="647700"/>
            <a:ext cx="13931900" cy="3911600"/>
          </a:xfrm>
          <a:prstGeom prst="rect">
            <a:avLst/>
          </a:prstGeom>
        </p:spPr>
        <p:txBody>
          <a:bodyPr/>
          <a:lstStyle>
            <a:lvl1pPr>
              <a:defRPr sz="6400">
                <a:solidFill>
                  <a:srgbClr val="FFFB00"/>
                </a:solidFill>
              </a:defRPr>
            </a:lvl1pPr>
          </a:lstStyle>
          <a:p>
            <a:r>
              <a:rPr lang="en-US" dirty="0" smtClean="0"/>
              <a:t>MOOCs, Past, Present, and Future</a:t>
            </a:r>
            <a:endParaRPr dirty="0"/>
          </a:p>
        </p:txBody>
      </p:sp>
      <p:sp>
        <p:nvSpPr>
          <p:cNvPr id="145" name="Shape 145"/>
          <p:cNvSpPr>
            <a:spLocks noGrp="1"/>
          </p:cNvSpPr>
          <p:nvPr>
            <p:ph type="subTitle" sz="half" idx="1"/>
          </p:nvPr>
        </p:nvSpPr>
        <p:spPr>
          <a:xfrm>
            <a:off x="1155700" y="5003800"/>
            <a:ext cx="13931900" cy="3454400"/>
          </a:xfrm>
          <a:prstGeom prst="rect">
            <a:avLst/>
          </a:prstGeom>
        </p:spPr>
        <p:txBody>
          <a:bodyPr/>
          <a:lstStyle/>
          <a:p>
            <a:pPr>
              <a:defRPr sz="5100"/>
            </a:pPr>
            <a:r>
              <a:rPr dirty="0"/>
              <a:t>Dr. Charles Severance</a:t>
            </a:r>
          </a:p>
          <a:p>
            <a:pPr>
              <a:defRPr sz="5100">
                <a:solidFill>
                  <a:srgbClr val="00F900"/>
                </a:solidFill>
              </a:defRPr>
            </a:pPr>
            <a:r>
              <a:rPr dirty="0" smtClean="0"/>
              <a:t>www.dr</a:t>
            </a:r>
            <a:r>
              <a:rPr dirty="0"/>
              <a:t>-chuck.com</a:t>
            </a:r>
          </a:p>
          <a:p>
            <a:pPr>
              <a:defRPr sz="4000"/>
            </a:pPr>
            <a:endParaRPr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t>1997</a:t>
            </a:r>
          </a:p>
        </p:txBody>
      </p:sp>
      <p:sp>
        <p:nvSpPr>
          <p:cNvPr id="176" name="Shape 176"/>
          <p:cNvSpPr/>
          <p:nvPr/>
        </p:nvSpPr>
        <p:spPr>
          <a:xfrm>
            <a:off x="9790648" y="412750"/>
            <a:ext cx="4352871" cy="1295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4100">
                <a:solidFill>
                  <a:srgbClr val="FFFFFF"/>
                </a:solidFill>
                <a:latin typeface="+mn-lt"/>
                <a:ea typeface="+mn-ea"/>
                <a:cs typeface="+mn-cs"/>
                <a:sym typeface="Gill Sans"/>
              </a:defRPr>
            </a:pPr>
            <a:r>
              <a:t>Sync-O-Matic</a:t>
            </a:r>
          </a:p>
          <a:p>
            <a:pPr algn="ctr" defTabSz="546100">
              <a:defRPr sz="4100">
                <a:solidFill>
                  <a:srgbClr val="FFFFFF"/>
                </a:solidFill>
                <a:latin typeface="+mn-lt"/>
                <a:ea typeface="+mn-ea"/>
                <a:cs typeface="+mn-cs"/>
                <a:sym typeface="Gill Sans"/>
              </a:defRPr>
            </a:pPr>
            <a:r>
              <a:t>www.syncomat.com</a:t>
            </a:r>
          </a:p>
        </p:txBody>
      </p:sp>
      <p:pic>
        <p:nvPicPr>
          <p:cNvPr id="177" name="Sna-01.jpg"/>
          <p:cNvPicPr>
            <a:picLocks noChangeAspect="1"/>
          </p:cNvPicPr>
          <p:nvPr/>
        </p:nvPicPr>
        <p:blipFill>
          <a:blip r:embed="rId2">
            <a:extLst/>
          </a:blip>
          <a:stretch>
            <a:fillRect/>
          </a:stretch>
        </p:blipFill>
        <p:spPr>
          <a:xfrm>
            <a:off x="558800" y="342900"/>
            <a:ext cx="7150101" cy="6190134"/>
          </a:xfrm>
          <a:prstGeom prst="rect">
            <a:avLst/>
          </a:prstGeom>
          <a:ln w="12700">
            <a:miter lim="400000"/>
          </a:ln>
        </p:spPr>
      </p:pic>
      <p:pic>
        <p:nvPicPr>
          <p:cNvPr id="178" name="Sna-01.jpg"/>
          <p:cNvPicPr>
            <a:picLocks noChangeAspect="1"/>
          </p:cNvPicPr>
          <p:nvPr/>
        </p:nvPicPr>
        <p:blipFill>
          <a:blip r:embed="rId3">
            <a:extLst/>
          </a:blip>
          <a:stretch>
            <a:fillRect/>
          </a:stretch>
        </p:blipFill>
        <p:spPr>
          <a:xfrm>
            <a:off x="8039100" y="1955800"/>
            <a:ext cx="7848601" cy="6794853"/>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t>1998</a:t>
            </a:r>
          </a:p>
        </p:txBody>
      </p:sp>
      <p:sp>
        <p:nvSpPr>
          <p:cNvPr id="181" name="Shape 181"/>
          <p:cNvSpPr/>
          <p:nvPr/>
        </p:nvSpPr>
        <p:spPr>
          <a:xfrm>
            <a:off x="611534" y="476250"/>
            <a:ext cx="15421299"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800">
                <a:solidFill>
                  <a:srgbClr val="00F900"/>
                </a:solidFill>
                <a:latin typeface="+mn-lt"/>
                <a:ea typeface="+mn-ea"/>
                <a:cs typeface="+mn-cs"/>
                <a:sym typeface="Gill Sans"/>
              </a:defRPr>
            </a:lvl1pPr>
          </a:lstStyle>
          <a:p>
            <a:r>
              <a:t>Title: Using Asynchronous, Web-based, Video to Humanize Distance Education </a:t>
            </a:r>
          </a:p>
        </p:txBody>
      </p:sp>
      <p:pic>
        <p:nvPicPr>
          <p:cNvPr id="182" name="Snapshot 2009-04-22 11-10-47.png"/>
          <p:cNvPicPr>
            <a:picLocks noChangeAspect="1"/>
          </p:cNvPicPr>
          <p:nvPr/>
        </p:nvPicPr>
        <p:blipFill>
          <a:blip r:embed="rId2">
            <a:extLst/>
          </a:blip>
          <a:stretch>
            <a:fillRect/>
          </a:stretch>
        </p:blipFill>
        <p:spPr>
          <a:xfrm>
            <a:off x="4355096" y="1663700"/>
            <a:ext cx="7925804" cy="669290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due-1198.png"/>
          <p:cNvPicPr>
            <a:picLocks noChangeAspect="1"/>
          </p:cNvPicPr>
          <p:nvPr/>
        </p:nvPicPr>
        <p:blipFill>
          <a:blip r:embed="rId2">
            <a:extLst/>
          </a:blip>
          <a:stretch>
            <a:fillRect/>
          </a:stretch>
        </p:blipFill>
        <p:spPr>
          <a:xfrm>
            <a:off x="215900" y="457200"/>
            <a:ext cx="15814248" cy="7073900"/>
          </a:xfrm>
          <a:prstGeom prst="rect">
            <a:avLst/>
          </a:prstGeom>
          <a:ln w="12700">
            <a:miter lim="400000"/>
          </a:ln>
        </p:spPr>
      </p:pic>
      <p:sp>
        <p:nvSpPr>
          <p:cNvPr id="236" name="Shape 236"/>
          <p:cNvSpPr>
            <a:spLocks noGrp="1"/>
          </p:cNvSpPr>
          <p:nvPr>
            <p:ph type="title"/>
          </p:nvPr>
        </p:nvSpPr>
        <p:spPr>
          <a:xfrm>
            <a:off x="13246100" y="7569200"/>
            <a:ext cx="2870200" cy="1498600"/>
          </a:xfrm>
          <a:prstGeom prst="rect">
            <a:avLst/>
          </a:prstGeom>
        </p:spPr>
        <p:txBody>
          <a:bodyPr/>
          <a:lstStyle>
            <a:lvl1pPr>
              <a:defRPr>
                <a:solidFill>
                  <a:srgbClr val="FF40FF"/>
                </a:solidFill>
              </a:defRPr>
            </a:lvl1pPr>
          </a:lstStyle>
          <a:p>
            <a:r>
              <a:t>1998</a:t>
            </a:r>
          </a:p>
        </p:txBody>
      </p:sp>
      <p:sp>
        <p:nvSpPr>
          <p:cNvPr id="237" name="Shape 237"/>
          <p:cNvSpPr/>
          <p:nvPr/>
        </p:nvSpPr>
        <p:spPr>
          <a:xfrm>
            <a:off x="503808" y="8013700"/>
            <a:ext cx="11477092" cy="596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400">
                <a:solidFill>
                  <a:srgbClr val="FFFB00"/>
                </a:solidFill>
                <a:latin typeface="+mn-lt"/>
                <a:ea typeface="+mn-ea"/>
                <a:cs typeface="+mn-cs"/>
                <a:sym typeface="Gill Sans"/>
              </a:defRPr>
            </a:lvl1pPr>
          </a:lstStyle>
          <a:p>
            <a:r>
              <a:t>http://www-personal.umich.edu/~csev/papers/1998/due1198e.pdf</a:t>
            </a:r>
          </a:p>
        </p:txBody>
      </p:sp>
    </p:spTree>
    <p:extLst>
      <p:ext uri="{BB962C8B-B14F-4D97-AF65-F5344CB8AC3E}">
        <p14:creationId xmlns:p14="http://schemas.microsoft.com/office/powerpoint/2010/main" val="6105903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t>1998</a:t>
            </a:r>
          </a:p>
        </p:txBody>
      </p:sp>
      <p:pic>
        <p:nvPicPr>
          <p:cNvPr id="185" name="his409.jpg"/>
          <p:cNvPicPr>
            <a:picLocks noChangeAspect="1"/>
          </p:cNvPicPr>
          <p:nvPr/>
        </p:nvPicPr>
        <p:blipFill>
          <a:blip r:embed="rId2">
            <a:extLst/>
          </a:blip>
          <a:stretch>
            <a:fillRect/>
          </a:stretch>
        </p:blipFill>
        <p:spPr>
          <a:xfrm>
            <a:off x="2844800" y="139700"/>
            <a:ext cx="11303000" cy="8483899"/>
          </a:xfrm>
          <a:prstGeom prst="rect">
            <a:avLst/>
          </a:prstGeom>
          <a:ln w="12700">
            <a:miter lim="400000"/>
          </a:ln>
        </p:spPr>
      </p:pic>
      <p:sp>
        <p:nvSpPr>
          <p:cNvPr id="186" name="Shape 186"/>
          <p:cNvSpPr/>
          <p:nvPr/>
        </p:nvSpPr>
        <p:spPr>
          <a:xfrm>
            <a:off x="8046370" y="4244752"/>
            <a:ext cx="1842503" cy="1959117"/>
          </a:xfrm>
          <a:prstGeom prst="line">
            <a:avLst/>
          </a:prstGeom>
          <a:ln w="139700">
            <a:solidFill>
              <a:srgbClr val="0433FF"/>
            </a:solidFill>
            <a:miter lim="400000"/>
            <a:headEnd type="stealth"/>
          </a:ln>
        </p:spPr>
        <p:txBody>
          <a:bodyPr lIns="0" tIns="0" rIns="0" bIns="0"/>
          <a:lstStyle/>
          <a:p>
            <a:endParaRPr/>
          </a:p>
        </p:txBody>
      </p:sp>
      <p:sp>
        <p:nvSpPr>
          <p:cNvPr id="187" name="Shape 187"/>
          <p:cNvSpPr/>
          <p:nvPr/>
        </p:nvSpPr>
        <p:spPr>
          <a:xfrm>
            <a:off x="10024690" y="5740400"/>
            <a:ext cx="3071987" cy="72390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300">
                <a:solidFill>
                  <a:srgbClr val="0433FF"/>
                </a:solidFill>
                <a:latin typeface="+mn-lt"/>
                <a:ea typeface="+mn-ea"/>
                <a:cs typeface="+mn-cs"/>
                <a:sym typeface="Gill Sans"/>
              </a:defRPr>
            </a:lvl1pPr>
          </a:lstStyle>
          <a:p>
            <a:r>
              <a:t>You are Here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t>1999</a:t>
            </a:r>
          </a:p>
        </p:txBody>
      </p:sp>
      <p:pic>
        <p:nvPicPr>
          <p:cNvPr id="190" name="university-of-michigan_logo.jpg"/>
          <p:cNvPicPr>
            <a:picLocks noChangeAspect="1"/>
          </p:cNvPicPr>
          <p:nvPr/>
        </p:nvPicPr>
        <p:blipFill>
          <a:blip r:embed="rId2">
            <a:extLst/>
          </a:blip>
          <a:stretch>
            <a:fillRect/>
          </a:stretch>
        </p:blipFill>
        <p:spPr>
          <a:xfrm>
            <a:off x="4775200" y="2565400"/>
            <a:ext cx="6705600" cy="421640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t>1999</a:t>
            </a:r>
          </a:p>
        </p:txBody>
      </p:sp>
      <p:pic>
        <p:nvPicPr>
          <p:cNvPr id="193" name="syncomat-kunz.jpg"/>
          <p:cNvPicPr>
            <a:picLocks noChangeAspect="1"/>
          </p:cNvPicPr>
          <p:nvPr/>
        </p:nvPicPr>
        <p:blipFill>
          <a:blip r:embed="rId2">
            <a:extLst/>
          </a:blip>
          <a:stretch>
            <a:fillRect/>
          </a:stretch>
        </p:blipFill>
        <p:spPr>
          <a:xfrm>
            <a:off x="3305454" y="508000"/>
            <a:ext cx="12065001" cy="7882265"/>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t>1999</a:t>
            </a:r>
          </a:p>
        </p:txBody>
      </p:sp>
      <p:pic>
        <p:nvPicPr>
          <p:cNvPr id="196" name="Snapshot 2009-04-22 11-08-30.jpg"/>
          <p:cNvPicPr>
            <a:picLocks noChangeAspect="1"/>
          </p:cNvPicPr>
          <p:nvPr/>
        </p:nvPicPr>
        <p:blipFill>
          <a:blip r:embed="rId2">
            <a:extLst/>
          </a:blip>
          <a:stretch>
            <a:fillRect/>
          </a:stretch>
        </p:blipFill>
        <p:spPr>
          <a:xfrm>
            <a:off x="1739900" y="635000"/>
            <a:ext cx="7759700" cy="5829300"/>
          </a:xfrm>
          <a:prstGeom prst="rect">
            <a:avLst/>
          </a:prstGeom>
          <a:ln w="12700">
            <a:miter lim="400000"/>
          </a:ln>
        </p:spPr>
      </p:pic>
      <p:pic>
        <p:nvPicPr>
          <p:cNvPr id="197" name="Snapshot 2009-04-22 11-09-07.jpg"/>
          <p:cNvPicPr>
            <a:picLocks noChangeAspect="1"/>
          </p:cNvPicPr>
          <p:nvPr/>
        </p:nvPicPr>
        <p:blipFill>
          <a:blip r:embed="rId3">
            <a:extLst/>
          </a:blip>
          <a:stretch>
            <a:fillRect/>
          </a:stretch>
        </p:blipFill>
        <p:spPr>
          <a:xfrm>
            <a:off x="7175500" y="3035300"/>
            <a:ext cx="7696200" cy="5702300"/>
          </a:xfrm>
          <a:prstGeom prst="rect">
            <a:avLst/>
          </a:prstGeom>
          <a:ln w="12700">
            <a:miter lim="400000"/>
          </a:ln>
        </p:spPr>
      </p:pic>
      <p:sp>
        <p:nvSpPr>
          <p:cNvPr id="198" name="Shape 198"/>
          <p:cNvSpPr/>
          <p:nvPr/>
        </p:nvSpPr>
        <p:spPr>
          <a:xfrm>
            <a:off x="10473407" y="812800"/>
            <a:ext cx="3749353" cy="166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3600">
                <a:solidFill>
                  <a:srgbClr val="FFFFFF"/>
                </a:solidFill>
                <a:latin typeface="+mn-lt"/>
                <a:ea typeface="+mn-ea"/>
                <a:cs typeface="+mn-cs"/>
                <a:sym typeface="Gill Sans"/>
              </a:defRPr>
            </a:pPr>
            <a:r>
              <a:t>Robert Cailliau</a:t>
            </a:r>
          </a:p>
          <a:p>
            <a:pPr algn="ctr" defTabSz="546100">
              <a:defRPr sz="3600">
                <a:solidFill>
                  <a:srgbClr val="FFFFFF"/>
                </a:solidFill>
                <a:latin typeface="+mn-lt"/>
                <a:ea typeface="+mn-ea"/>
                <a:cs typeface="+mn-cs"/>
                <a:sym typeface="Gill Sans"/>
              </a:defRPr>
            </a:pPr>
            <a:r>
              <a:t>co-Inventor of the </a:t>
            </a:r>
          </a:p>
          <a:p>
            <a:pPr algn="ctr" defTabSz="546100">
              <a:defRPr sz="3600">
                <a:solidFill>
                  <a:srgbClr val="FFFFFF"/>
                </a:solidFill>
                <a:latin typeface="+mn-lt"/>
                <a:ea typeface="+mn-ea"/>
                <a:cs typeface="+mn-cs"/>
                <a:sym typeface="Gill Sans"/>
              </a:defRPr>
            </a:pPr>
            <a:r>
              <a:t>World-Wide Web</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rPr dirty="0"/>
              <a:t>2000</a:t>
            </a:r>
          </a:p>
        </p:txBody>
      </p:sp>
      <p:sp>
        <p:nvSpPr>
          <p:cNvPr id="202" name="Shape 202"/>
          <p:cNvSpPr/>
          <p:nvPr/>
        </p:nvSpPr>
        <p:spPr>
          <a:xfrm>
            <a:off x="2394669" y="8216900"/>
            <a:ext cx="1264242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r>
              <a:t>http://www-personal.umich.edu/~csev/csev/projects/cb2k/index.htm</a:t>
            </a:r>
          </a:p>
        </p:txBody>
      </p:sp>
      <p:pic>
        <p:nvPicPr>
          <p:cNvPr id="5" name="030lecturing.gif"/>
          <p:cNvPicPr>
            <a:picLocks noChangeAspect="1"/>
          </p:cNvPicPr>
          <p:nvPr/>
        </p:nvPicPr>
        <p:blipFill>
          <a:blip r:embed="rId2">
            <a:extLst/>
          </a:blip>
          <a:stretch>
            <a:fillRect/>
          </a:stretch>
        </p:blipFill>
        <p:spPr>
          <a:xfrm>
            <a:off x="2337013" y="152401"/>
            <a:ext cx="12878978" cy="7394736"/>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t>2001</a:t>
            </a:r>
          </a:p>
        </p:txBody>
      </p:sp>
      <p:sp>
        <p:nvSpPr>
          <p:cNvPr id="205" name="Shape 205"/>
          <p:cNvSpPr/>
          <p:nvPr/>
        </p:nvSpPr>
        <p:spPr>
          <a:xfrm>
            <a:off x="2173771" y="3994150"/>
            <a:ext cx="11899901"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46100">
              <a:defRPr sz="4500">
                <a:solidFill>
                  <a:srgbClr val="FFFFFF"/>
                </a:solidFill>
                <a:latin typeface="+mn-lt"/>
                <a:ea typeface="+mn-ea"/>
                <a:cs typeface="+mn-cs"/>
                <a:sym typeface="Gill Sans"/>
              </a:defRPr>
            </a:pPr>
            <a:r>
              <a:t>Microsoft Exchange + Learning Modules =</a:t>
            </a:r>
          </a:p>
          <a:p>
            <a:pPr algn="ctr" defTabSz="546100">
              <a:defRPr sz="4500">
                <a:solidFill>
                  <a:srgbClr val="FFFFFF"/>
                </a:solidFill>
                <a:latin typeface="+mn-lt"/>
                <a:ea typeface="+mn-ea"/>
                <a:cs typeface="+mn-cs"/>
                <a:sym typeface="Gill Sans"/>
              </a:defRPr>
            </a:pPr>
            <a:endParaRPr/>
          </a:p>
          <a:p>
            <a:pPr algn="ctr" defTabSz="546100">
              <a:defRPr sz="5200">
                <a:solidFill>
                  <a:srgbClr val="FFFB00"/>
                </a:solidFill>
                <a:latin typeface="+mn-lt"/>
                <a:ea typeface="+mn-ea"/>
                <a:cs typeface="+mn-cs"/>
                <a:sym typeface="Gill Sans"/>
              </a:defRPr>
            </a:pPr>
            <a:r>
              <a:t>Microsoft Learning Network (MLN)</a:t>
            </a:r>
          </a:p>
        </p:txBody>
      </p:sp>
      <p:pic>
        <p:nvPicPr>
          <p:cNvPr id="206" name="microsoft-logo.png"/>
          <p:cNvPicPr>
            <a:picLocks noChangeAspect="1"/>
          </p:cNvPicPr>
          <p:nvPr/>
        </p:nvPicPr>
        <p:blipFill>
          <a:blip r:embed="rId2">
            <a:extLst/>
          </a:blip>
          <a:stretch>
            <a:fillRect/>
          </a:stretch>
        </p:blipFill>
        <p:spPr>
          <a:xfrm>
            <a:off x="1514642" y="1964428"/>
            <a:ext cx="3429001" cy="994673"/>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Snapshot 2009-04-22 12-47-18.jpg"/>
          <p:cNvPicPr>
            <a:picLocks noChangeAspect="1"/>
          </p:cNvPicPr>
          <p:nvPr/>
        </p:nvPicPr>
        <p:blipFill>
          <a:blip r:embed="rId2">
            <a:extLst/>
          </a:blip>
          <a:stretch>
            <a:fillRect/>
          </a:stretch>
        </p:blipFill>
        <p:spPr>
          <a:xfrm>
            <a:off x="9715500" y="406400"/>
            <a:ext cx="5918200" cy="4241800"/>
          </a:xfrm>
          <a:prstGeom prst="rect">
            <a:avLst/>
          </a:prstGeom>
          <a:ln w="12700">
            <a:miter lim="400000"/>
          </a:ln>
        </p:spPr>
      </p:pic>
      <p:pic>
        <p:nvPicPr>
          <p:cNvPr id="209" name="Snapshot 2009-04-22 12-47-57.jpg"/>
          <p:cNvPicPr>
            <a:picLocks noChangeAspect="1"/>
          </p:cNvPicPr>
          <p:nvPr/>
        </p:nvPicPr>
        <p:blipFill>
          <a:blip r:embed="rId3">
            <a:extLst/>
          </a:blip>
          <a:stretch>
            <a:fillRect/>
          </a:stretch>
        </p:blipFill>
        <p:spPr>
          <a:xfrm>
            <a:off x="9664700" y="4797755"/>
            <a:ext cx="6019801" cy="3991809"/>
          </a:xfrm>
          <a:prstGeom prst="rect">
            <a:avLst/>
          </a:prstGeom>
          <a:ln w="12700">
            <a:miter lim="400000"/>
          </a:ln>
        </p:spPr>
      </p:pic>
      <p:pic>
        <p:nvPicPr>
          <p:cNvPr id="210" name="Snapshot 2009-04-22 12-48-39.jpg"/>
          <p:cNvPicPr>
            <a:picLocks noChangeAspect="1"/>
          </p:cNvPicPr>
          <p:nvPr/>
        </p:nvPicPr>
        <p:blipFill>
          <a:blip r:embed="rId4">
            <a:extLst/>
          </a:blip>
          <a:stretch>
            <a:fillRect/>
          </a:stretch>
        </p:blipFill>
        <p:spPr>
          <a:xfrm>
            <a:off x="2419388" y="1750683"/>
            <a:ext cx="5270501" cy="3748418"/>
          </a:xfrm>
          <a:prstGeom prst="rect">
            <a:avLst/>
          </a:prstGeom>
          <a:ln w="12700">
            <a:miter lim="400000"/>
          </a:ln>
        </p:spPr>
      </p:pic>
      <p:sp>
        <p:nvSpPr>
          <p:cNvPr id="211" name="Shape 211"/>
          <p:cNvSpPr/>
          <p:nvPr/>
        </p:nvSpPr>
        <p:spPr>
          <a:xfrm>
            <a:off x="530733" y="64770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t>2002</a:t>
            </a:r>
          </a:p>
        </p:txBody>
      </p:sp>
      <p:pic>
        <p:nvPicPr>
          <p:cNvPr id="212" name="Ford.gif"/>
          <p:cNvPicPr>
            <a:picLocks noChangeAspect="1"/>
          </p:cNvPicPr>
          <p:nvPr/>
        </p:nvPicPr>
        <p:blipFill>
          <a:blip r:embed="rId5">
            <a:extLst/>
          </a:blip>
          <a:stretch>
            <a:fillRect/>
          </a:stretch>
        </p:blipFill>
        <p:spPr>
          <a:xfrm>
            <a:off x="3454400" y="6229635"/>
            <a:ext cx="2895601" cy="1110966"/>
          </a:xfrm>
          <a:prstGeom prst="rect">
            <a:avLst/>
          </a:prstGeom>
          <a:ln w="12700">
            <a:miter lim="400000"/>
          </a:ln>
        </p:spPr>
      </p:pic>
      <p:sp>
        <p:nvSpPr>
          <p:cNvPr id="213" name="Shape 213"/>
          <p:cNvSpPr/>
          <p:nvPr/>
        </p:nvSpPr>
        <p:spPr>
          <a:xfrm>
            <a:off x="385241" y="7550150"/>
            <a:ext cx="90424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r>
              <a:rPr dirty="0"/>
              <a:t>http://www.autonomy.com/content/Customers/ShowReel/case-studies/Ford.en.html</a:t>
            </a:r>
          </a:p>
        </p:txBody>
      </p:sp>
      <p:sp>
        <p:nvSpPr>
          <p:cNvPr id="214" name="Shape 214"/>
          <p:cNvSpPr/>
          <p:nvPr/>
        </p:nvSpPr>
        <p:spPr>
          <a:xfrm>
            <a:off x="1724195" y="533400"/>
            <a:ext cx="6337977" cy="850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5100">
                <a:solidFill>
                  <a:srgbClr val="FFFB00"/>
                </a:solidFill>
                <a:latin typeface="+mn-lt"/>
                <a:ea typeface="+mn-ea"/>
                <a:cs typeface="+mn-cs"/>
                <a:sym typeface="Gill Sans"/>
              </a:defRPr>
            </a:lvl1pPr>
          </a:lstStyle>
          <a:p>
            <a:r>
              <a:t>Ford Learning Network</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FF00"/>
                </a:solidFill>
              </a:rPr>
              <a:t>About Me</a:t>
            </a:r>
            <a:endParaRPr lang="en-US" dirty="0">
              <a:solidFill>
                <a:srgbClr val="00FF00"/>
              </a:solidFill>
            </a:endParaRPr>
          </a:p>
        </p:txBody>
      </p:sp>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70613" y="2685096"/>
            <a:ext cx="6783337" cy="454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3223" y="2724333"/>
            <a:ext cx="5679846" cy="450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83774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r>
              <a:t>2003</a:t>
            </a:r>
          </a:p>
        </p:txBody>
      </p:sp>
      <p:pic>
        <p:nvPicPr>
          <p:cNvPr id="217" name="ocw-logo.png"/>
          <p:cNvPicPr>
            <a:picLocks noChangeAspect="1"/>
          </p:cNvPicPr>
          <p:nvPr/>
        </p:nvPicPr>
        <p:blipFill>
          <a:blip r:embed="rId2">
            <a:extLst/>
          </a:blip>
          <a:stretch>
            <a:fillRect/>
          </a:stretch>
        </p:blipFill>
        <p:spPr>
          <a:xfrm>
            <a:off x="1231900" y="1320289"/>
            <a:ext cx="8978900" cy="1321311"/>
          </a:xfrm>
          <a:prstGeom prst="rect">
            <a:avLst/>
          </a:prstGeom>
          <a:ln w="12700">
            <a:miter lim="400000"/>
          </a:ln>
        </p:spPr>
      </p:pic>
      <p:pic>
        <p:nvPicPr>
          <p:cNvPr id="218" name="Snapshot 2009-04-22 12-59-48.jpg"/>
          <p:cNvPicPr>
            <a:picLocks noChangeAspect="1"/>
          </p:cNvPicPr>
          <p:nvPr/>
        </p:nvPicPr>
        <p:blipFill>
          <a:blip r:embed="rId3">
            <a:extLst/>
          </a:blip>
          <a:stretch>
            <a:fillRect/>
          </a:stretch>
        </p:blipFill>
        <p:spPr>
          <a:xfrm>
            <a:off x="9232900" y="3543300"/>
            <a:ext cx="6197600" cy="4978400"/>
          </a:xfrm>
          <a:prstGeom prst="rect">
            <a:avLst/>
          </a:prstGeom>
          <a:ln w="12700">
            <a:miter lim="400000"/>
          </a:ln>
        </p:spPr>
      </p:pic>
      <p:pic>
        <p:nvPicPr>
          <p:cNvPr id="219" name="Snapshot 2009-04-22 13-01-09.jpg"/>
          <p:cNvPicPr>
            <a:picLocks noChangeAspect="1"/>
          </p:cNvPicPr>
          <p:nvPr/>
        </p:nvPicPr>
        <p:blipFill>
          <a:blip r:embed="rId4">
            <a:extLst/>
          </a:blip>
          <a:stretch>
            <a:fillRect/>
          </a:stretch>
        </p:blipFill>
        <p:spPr>
          <a:xfrm>
            <a:off x="2235200" y="3959659"/>
            <a:ext cx="5765800" cy="439694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r>
              <a:t>2003</a:t>
            </a:r>
          </a:p>
        </p:txBody>
      </p:sp>
      <p:pic>
        <p:nvPicPr>
          <p:cNvPr id="222" name="chef_page.gif"/>
          <p:cNvPicPr>
            <a:picLocks noChangeAspect="1"/>
          </p:cNvPicPr>
          <p:nvPr/>
        </p:nvPicPr>
        <p:blipFill>
          <a:blip r:embed="rId2">
            <a:extLst/>
          </a:blip>
          <a:stretch>
            <a:fillRect/>
          </a:stretch>
        </p:blipFill>
        <p:spPr>
          <a:xfrm>
            <a:off x="4216400" y="520700"/>
            <a:ext cx="10566400" cy="8097199"/>
          </a:xfrm>
          <a:prstGeom prst="rect">
            <a:avLst/>
          </a:prstGeom>
          <a:ln w="12700">
            <a:miter lim="400000"/>
          </a:ln>
        </p:spPr>
      </p:pic>
      <p:pic>
        <p:nvPicPr>
          <p:cNvPr id="223" name="Snapshot 2009-04-22 13-11-26.jpg"/>
          <p:cNvPicPr>
            <a:picLocks noChangeAspect="1"/>
          </p:cNvPicPr>
          <p:nvPr/>
        </p:nvPicPr>
        <p:blipFill>
          <a:blip r:embed="rId3">
            <a:extLst/>
          </a:blip>
          <a:stretch>
            <a:fillRect/>
          </a:stretch>
        </p:blipFill>
        <p:spPr>
          <a:xfrm>
            <a:off x="774700" y="1257300"/>
            <a:ext cx="2540000" cy="2072874"/>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droppedImage.pdf"/>
          <p:cNvPicPr>
            <a:picLocks noChangeAspect="1"/>
          </p:cNvPicPr>
          <p:nvPr/>
        </p:nvPicPr>
        <p:blipFill>
          <a:blip r:embed="rId2">
            <a:extLst/>
          </a:blip>
          <a:stretch>
            <a:fillRect/>
          </a:stretch>
        </p:blipFill>
        <p:spPr>
          <a:xfrm>
            <a:off x="2286000" y="0"/>
            <a:ext cx="12886268" cy="9664701"/>
          </a:xfrm>
          <a:prstGeom prst="rect">
            <a:avLst/>
          </a:prstGeom>
          <a:ln w="12700">
            <a:miter lim="400000"/>
          </a:ln>
        </p:spPr>
      </p:pic>
      <p:sp>
        <p:nvSpPr>
          <p:cNvPr id="226" name="Shape 226"/>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r>
              <a:t>2003</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r>
              <a:t>2004</a:t>
            </a:r>
          </a:p>
        </p:txBody>
      </p:sp>
      <p:pic>
        <p:nvPicPr>
          <p:cNvPr id="229" name="sakai-logo-big-large.jpg"/>
          <p:cNvPicPr>
            <a:picLocks noChangeAspect="1"/>
          </p:cNvPicPr>
          <p:nvPr/>
        </p:nvPicPr>
        <p:blipFill>
          <a:blip r:embed="rId2">
            <a:extLst/>
          </a:blip>
          <a:stretch>
            <a:fillRect/>
          </a:stretch>
        </p:blipFill>
        <p:spPr>
          <a:xfrm>
            <a:off x="870438" y="800100"/>
            <a:ext cx="4317400" cy="2692401"/>
          </a:xfrm>
          <a:prstGeom prst="rect">
            <a:avLst/>
          </a:prstGeom>
          <a:ln w="12700">
            <a:miter lim="400000"/>
          </a:ln>
        </p:spPr>
      </p:pic>
      <p:pic>
        <p:nvPicPr>
          <p:cNvPr id="230" name="hiroyukiSan.jpg"/>
          <p:cNvPicPr>
            <a:picLocks noChangeAspect="1"/>
          </p:cNvPicPr>
          <p:nvPr/>
        </p:nvPicPr>
        <p:blipFill>
          <a:blip r:embed="rId3">
            <a:extLst/>
          </a:blip>
          <a:stretch>
            <a:fillRect/>
          </a:stretch>
        </p:blipFill>
        <p:spPr>
          <a:xfrm>
            <a:off x="6286500" y="2270125"/>
            <a:ext cx="7912101" cy="5934076"/>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r>
              <a:t>2004</a:t>
            </a:r>
          </a:p>
        </p:txBody>
      </p:sp>
      <p:pic>
        <p:nvPicPr>
          <p:cNvPr id="233" name="sakai-logo-big-large.jpg"/>
          <p:cNvPicPr>
            <a:picLocks noChangeAspect="1"/>
          </p:cNvPicPr>
          <p:nvPr/>
        </p:nvPicPr>
        <p:blipFill>
          <a:blip r:embed="rId2">
            <a:extLst/>
          </a:blip>
          <a:stretch>
            <a:fillRect/>
          </a:stretch>
        </p:blipFill>
        <p:spPr>
          <a:xfrm>
            <a:off x="1899138" y="850900"/>
            <a:ext cx="4317400" cy="2692401"/>
          </a:xfrm>
          <a:prstGeom prst="rect">
            <a:avLst/>
          </a:prstGeom>
          <a:ln w="12700">
            <a:miter lim="400000"/>
          </a:ln>
        </p:spPr>
      </p:pic>
      <p:pic>
        <p:nvPicPr>
          <p:cNvPr id="234" name="blackboard-logo.png"/>
          <p:cNvPicPr>
            <a:picLocks noChangeAspect="1"/>
          </p:cNvPicPr>
          <p:nvPr/>
        </p:nvPicPr>
        <p:blipFill>
          <a:blip r:embed="rId3">
            <a:extLst/>
          </a:blip>
          <a:stretch>
            <a:fillRect/>
          </a:stretch>
        </p:blipFill>
        <p:spPr>
          <a:xfrm>
            <a:off x="10147300" y="774700"/>
            <a:ext cx="3128313" cy="2692401"/>
          </a:xfrm>
          <a:prstGeom prst="rect">
            <a:avLst/>
          </a:prstGeom>
          <a:ln w="12700">
            <a:miter lim="400000"/>
          </a:ln>
        </p:spPr>
      </p:pic>
      <p:pic>
        <p:nvPicPr>
          <p:cNvPr id="235" name="ims-global-logo.jpg"/>
          <p:cNvPicPr>
            <a:picLocks noChangeAspect="1"/>
          </p:cNvPicPr>
          <p:nvPr/>
        </p:nvPicPr>
        <p:blipFill>
          <a:blip r:embed="rId4">
            <a:extLst/>
          </a:blip>
          <a:stretch>
            <a:fillRect/>
          </a:stretch>
        </p:blipFill>
        <p:spPr>
          <a:xfrm>
            <a:off x="7327900" y="4184650"/>
            <a:ext cx="1600200" cy="2266950"/>
          </a:xfrm>
          <a:prstGeom prst="rect">
            <a:avLst/>
          </a:prstGeom>
          <a:ln w="12700">
            <a:miter lim="400000"/>
          </a:ln>
        </p:spPr>
      </p:pic>
      <p:sp>
        <p:nvSpPr>
          <p:cNvPr id="236" name="Shape 236"/>
          <p:cNvSpPr/>
          <p:nvPr/>
        </p:nvSpPr>
        <p:spPr>
          <a:xfrm>
            <a:off x="4880288" y="6908800"/>
            <a:ext cx="6490587" cy="698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4100">
                <a:solidFill>
                  <a:srgbClr val="FFFB00"/>
                </a:solidFill>
                <a:latin typeface="+mn-lt"/>
                <a:ea typeface="+mn-ea"/>
                <a:cs typeface="+mn-cs"/>
                <a:sym typeface="Gill Sans"/>
              </a:defRPr>
            </a:lvl1pPr>
          </a:lstStyle>
          <a:p>
            <a:r>
              <a:t>Learning Tools Interoperability</a:t>
            </a:r>
          </a:p>
        </p:txBody>
      </p:sp>
      <p:sp>
        <p:nvSpPr>
          <p:cNvPr id="237" name="Shape 237"/>
          <p:cNvSpPr/>
          <p:nvPr/>
        </p:nvSpPr>
        <p:spPr>
          <a:xfrm>
            <a:off x="6527800" y="1498600"/>
            <a:ext cx="2984500" cy="1231900"/>
          </a:xfrm>
          <a:prstGeom prst="leftRightArrow">
            <a:avLst>
              <a:gd name="adj1" fmla="val 32000"/>
              <a:gd name="adj2" fmla="val 45361"/>
            </a:avLst>
          </a:prstGeom>
          <a:blipFill>
            <a:blip r:embed="rId5"/>
          </a:blipFill>
          <a:ln w="254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238" name="Coffee_cup-1.jpg"/>
          <p:cNvPicPr>
            <a:picLocks noChangeAspect="1"/>
          </p:cNvPicPr>
          <p:nvPr/>
        </p:nvPicPr>
        <p:blipFill>
          <a:blip r:embed="rId6">
            <a:extLst/>
          </a:blip>
          <a:stretch>
            <a:fillRect/>
          </a:stretch>
        </p:blipFill>
        <p:spPr>
          <a:xfrm>
            <a:off x="13381567" y="6858000"/>
            <a:ext cx="2709334" cy="203200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iterate>
                                    <p:tmAbs val="0"/>
                                  </p:iterate>
                                  <p:childTnLst>
                                    <p:set>
                                      <p:cBhvr>
                                        <p:cTn id="6" fill="hold"/>
                                        <p:tgtEl>
                                          <p:spTgt spid="237"/>
                                        </p:tgtEl>
                                        <p:attrNameLst>
                                          <p:attrName>style.visibility</p:attrName>
                                        </p:attrNameLst>
                                      </p:cBhvr>
                                      <p:to>
                                        <p:strVal val="visible"/>
                                      </p:to>
                                    </p:set>
                                    <p:animEffect transition="in" filter="wipe(down)">
                                      <p:cBhvr>
                                        <p:cTn id="7" dur="2500"/>
                                        <p:tgtEl>
                                          <p:spTgt spid="237"/>
                                        </p:tgtEl>
                                      </p:cBhvr>
                                    </p:animEffect>
                                  </p:childTnLst>
                                </p:cTn>
                              </p:par>
                            </p:childTnLst>
                          </p:cTn>
                        </p:par>
                        <p:par>
                          <p:cTn id="8" fill="hold">
                            <p:stCondLst>
                              <p:cond delay="2500"/>
                            </p:stCondLst>
                            <p:childTnLst>
                              <p:par>
                                <p:cTn id="9" presetID="22" presetClass="entr" presetSubtype="4" fill="hold" grpId="2" nodeType="afterEffect">
                                  <p:stCondLst>
                                    <p:cond delay="0"/>
                                  </p:stCondLst>
                                  <p:iterate>
                                    <p:tmAbs val="0"/>
                                  </p:iterate>
                                  <p:childTnLst>
                                    <p:set>
                                      <p:cBhvr>
                                        <p:cTn id="10" fill="hold"/>
                                        <p:tgtEl>
                                          <p:spTgt spid="234"/>
                                        </p:tgtEl>
                                        <p:attrNameLst>
                                          <p:attrName>style.visibility</p:attrName>
                                        </p:attrNameLst>
                                      </p:cBhvr>
                                      <p:to>
                                        <p:strVal val="visible"/>
                                      </p:to>
                                    </p:set>
                                    <p:animEffect transition="in" filter="wipe(down)">
                                      <p:cBhvr>
                                        <p:cTn id="11" dur="2500"/>
                                        <p:tgtEl>
                                          <p:spTgt spid="23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235"/>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4" nodeType="afterEffect">
                                  <p:stCondLst>
                                    <p:cond delay="0"/>
                                  </p:stCondLst>
                                  <p:iterate>
                                    <p:tmAbs val="0"/>
                                  </p:iterate>
                                  <p:childTnLst>
                                    <p:set>
                                      <p:cBhvr>
                                        <p:cTn id="18" fill="hold"/>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2" animBg="1" advAuto="0"/>
      <p:bldP spid="235" grpId="3" animBg="1" advAuto="0"/>
      <p:bldP spid="236" grpId="4" animBg="1" advAuto="0"/>
      <p:bldP spid="237"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482600" y="1866900"/>
            <a:ext cx="6337300" cy="4800600"/>
          </a:xfrm>
          <a:prstGeom prst="rect">
            <a:avLst/>
          </a:prstGeom>
        </p:spPr>
        <p:txBody>
          <a:bodyPr/>
          <a:lstStyle/>
          <a:p>
            <a:pPr>
              <a:defRPr sz="6300">
                <a:solidFill>
                  <a:srgbClr val="FF40FF"/>
                </a:solidFill>
              </a:defRPr>
            </a:pPr>
            <a:r>
              <a:t>IMS Tools Interoperability</a:t>
            </a:r>
          </a:p>
          <a:p>
            <a:pPr>
              <a:defRPr sz="6300">
                <a:solidFill>
                  <a:srgbClr val="FF40FF"/>
                </a:solidFill>
              </a:defRPr>
            </a:pPr>
            <a:r>
              <a:t>Demonstrator</a:t>
            </a:r>
          </a:p>
          <a:p>
            <a:pPr>
              <a:defRPr sz="6300">
                <a:solidFill>
                  <a:srgbClr val="FF40FF"/>
                </a:solidFill>
              </a:defRPr>
            </a:pPr>
            <a:r>
              <a:t>Sheffield, UK</a:t>
            </a:r>
          </a:p>
        </p:txBody>
      </p:sp>
      <p:sp>
        <p:nvSpPr>
          <p:cNvPr id="244" name="Shape 244"/>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r>
              <a:t>2005</a:t>
            </a:r>
          </a:p>
        </p:txBody>
      </p:sp>
      <p:pic>
        <p:nvPicPr>
          <p:cNvPr id="245" name="21-06-05_1546002.jpg"/>
          <p:cNvPicPr>
            <a:picLocks noChangeAspect="1"/>
          </p:cNvPicPr>
          <p:nvPr/>
        </p:nvPicPr>
        <p:blipFill>
          <a:blip r:embed="rId2">
            <a:extLst/>
          </a:blip>
          <a:stretch>
            <a:fillRect/>
          </a:stretch>
        </p:blipFill>
        <p:spPr>
          <a:xfrm>
            <a:off x="7340600" y="1098550"/>
            <a:ext cx="7747000" cy="5810250"/>
          </a:xfrm>
          <a:prstGeom prst="rect">
            <a:avLst/>
          </a:prstGeom>
          <a:ln w="12700">
            <a:miter lim="400000"/>
          </a:ln>
        </p:spPr>
      </p:pic>
      <p:pic>
        <p:nvPicPr>
          <p:cNvPr id="246" name="ims-global-logo.jpg"/>
          <p:cNvPicPr>
            <a:picLocks noChangeAspect="1"/>
          </p:cNvPicPr>
          <p:nvPr/>
        </p:nvPicPr>
        <p:blipFill>
          <a:blip r:embed="rId3">
            <a:extLst/>
          </a:blip>
          <a:stretch>
            <a:fillRect/>
          </a:stretch>
        </p:blipFill>
        <p:spPr>
          <a:xfrm>
            <a:off x="14767858" y="7340600"/>
            <a:ext cx="1030942" cy="146050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droppedImage.pdf"/>
          <p:cNvPicPr>
            <a:picLocks noChangeAspect="1"/>
          </p:cNvPicPr>
          <p:nvPr/>
        </p:nvPicPr>
        <p:blipFill>
          <a:blip r:embed="rId2">
            <a:extLst/>
          </a:blip>
          <a:stretch>
            <a:fillRect/>
          </a:stretch>
        </p:blipFill>
        <p:spPr>
          <a:xfrm>
            <a:off x="1727200" y="508000"/>
            <a:ext cx="12801600" cy="8132524"/>
          </a:xfrm>
          <a:prstGeom prst="rect">
            <a:avLst/>
          </a:prstGeom>
          <a:ln w="12700">
            <a:miter lim="400000"/>
          </a:ln>
        </p:spPr>
      </p:pic>
      <p:pic>
        <p:nvPicPr>
          <p:cNvPr id="249" name="droppedImage.pdf"/>
          <p:cNvPicPr>
            <a:picLocks noChangeAspect="1"/>
          </p:cNvPicPr>
          <p:nvPr/>
        </p:nvPicPr>
        <p:blipFill>
          <a:blip r:embed="rId3">
            <a:extLst/>
          </a:blip>
          <a:stretch>
            <a:fillRect/>
          </a:stretch>
        </p:blipFill>
        <p:spPr>
          <a:xfrm>
            <a:off x="9304866" y="4724400"/>
            <a:ext cx="3522134" cy="264160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Snapshot 2009-02-04 07-55-46.png"/>
          <p:cNvPicPr>
            <a:picLocks noChangeAspect="1"/>
          </p:cNvPicPr>
          <p:nvPr/>
        </p:nvPicPr>
        <p:blipFill>
          <a:blip r:embed="rId2">
            <a:extLst/>
          </a:blip>
          <a:stretch>
            <a:fillRect/>
          </a:stretch>
        </p:blipFill>
        <p:spPr>
          <a:xfrm>
            <a:off x="1066800" y="812800"/>
            <a:ext cx="14109701" cy="7499613"/>
          </a:xfrm>
          <a:prstGeom prst="rect">
            <a:avLst/>
          </a:prstGeom>
          <a:ln w="12700">
            <a:miter lim="400000"/>
          </a:ln>
        </p:spPr>
      </p:pic>
      <p:pic>
        <p:nvPicPr>
          <p:cNvPr id="252" name="Snapshot 2009-02-04 07-53-57.png"/>
          <p:cNvPicPr>
            <a:picLocks noChangeAspect="1"/>
          </p:cNvPicPr>
          <p:nvPr/>
        </p:nvPicPr>
        <p:blipFill>
          <a:blip r:embed="rId3">
            <a:extLst/>
          </a:blip>
          <a:stretch>
            <a:fillRect/>
          </a:stretch>
        </p:blipFill>
        <p:spPr>
          <a:xfrm>
            <a:off x="1079500" y="5140876"/>
            <a:ext cx="4648200" cy="1094825"/>
          </a:xfrm>
          <a:prstGeom prst="rect">
            <a:avLst/>
          </a:prstGeom>
          <a:ln w="12700">
            <a:miter lim="400000"/>
          </a:ln>
        </p:spPr>
      </p:pic>
      <p:pic>
        <p:nvPicPr>
          <p:cNvPr id="253" name="Snapshot 2009-02-04 07-54-47.png"/>
          <p:cNvPicPr>
            <a:picLocks noChangeAspect="1"/>
          </p:cNvPicPr>
          <p:nvPr/>
        </p:nvPicPr>
        <p:blipFill>
          <a:blip r:embed="rId4">
            <a:extLst/>
          </a:blip>
          <a:stretch>
            <a:fillRect/>
          </a:stretch>
        </p:blipFill>
        <p:spPr>
          <a:xfrm>
            <a:off x="1079500" y="6197600"/>
            <a:ext cx="4652010" cy="2095500"/>
          </a:xfrm>
          <a:prstGeom prst="rect">
            <a:avLst/>
          </a:prstGeom>
          <a:ln w="12700">
            <a:miter lim="400000"/>
          </a:ln>
        </p:spPr>
      </p:pic>
      <p:sp>
        <p:nvSpPr>
          <p:cNvPr id="254" name="Shape 254"/>
          <p:cNvSpPr/>
          <p:nvPr/>
        </p:nvSpPr>
        <p:spPr>
          <a:xfrm>
            <a:off x="7049864" y="7594600"/>
            <a:ext cx="523703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433FF"/>
                </a:solidFill>
                <a:latin typeface="+mn-lt"/>
                <a:ea typeface="+mn-ea"/>
                <a:cs typeface="+mn-cs"/>
                <a:sym typeface="Gill Sans"/>
              </a:defRPr>
            </a:lvl1pPr>
          </a:lstStyle>
          <a:p>
            <a:r>
              <a:t>Dr. Chuck Travel 2004-2006</a:t>
            </a:r>
          </a:p>
        </p:txBody>
      </p:sp>
      <p:pic>
        <p:nvPicPr>
          <p:cNvPr id="255" name="sakaiger-at-tilburg.jpg"/>
          <p:cNvPicPr>
            <a:picLocks noChangeAspect="1"/>
          </p:cNvPicPr>
          <p:nvPr/>
        </p:nvPicPr>
        <p:blipFill>
          <a:blip r:embed="rId5">
            <a:extLst/>
          </a:blip>
          <a:stretch>
            <a:fillRect/>
          </a:stretch>
        </p:blipFill>
        <p:spPr>
          <a:xfrm>
            <a:off x="9499600" y="1238250"/>
            <a:ext cx="2861734" cy="214630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ltainitiative-diagram.png"/>
          <p:cNvPicPr>
            <a:picLocks noChangeAspect="1"/>
          </p:cNvPicPr>
          <p:nvPr/>
        </p:nvPicPr>
        <p:blipFill>
          <a:blip r:embed="rId2">
            <a:extLst/>
          </a:blip>
          <a:stretch>
            <a:fillRect/>
          </a:stretch>
        </p:blipFill>
        <p:spPr>
          <a:xfrm>
            <a:off x="2159000" y="139700"/>
            <a:ext cx="11950700" cy="8867963"/>
          </a:xfrm>
          <a:prstGeom prst="rect">
            <a:avLst/>
          </a:prstGeom>
          <a:ln w="12700">
            <a:miter lim="400000"/>
          </a:ln>
        </p:spPr>
      </p:pic>
    </p:spTree>
    <p:extLst>
      <p:ext uri="{BB962C8B-B14F-4D97-AF65-F5344CB8AC3E}">
        <p14:creationId xmlns:p14="http://schemas.microsoft.com/office/powerpoint/2010/main" val="27426953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p:nvPr/>
        </p:nvSpPr>
        <p:spPr>
          <a:xfrm>
            <a:off x="10006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t>2006</a:t>
            </a:r>
          </a:p>
        </p:txBody>
      </p:sp>
      <p:pic>
        <p:nvPicPr>
          <p:cNvPr id="258" name="03-05-07_172923_01.jpg"/>
          <p:cNvPicPr>
            <a:picLocks noChangeAspect="1"/>
          </p:cNvPicPr>
          <p:nvPr/>
        </p:nvPicPr>
        <p:blipFill>
          <a:blip r:embed="rId2">
            <a:extLst/>
          </a:blip>
          <a:stretch>
            <a:fillRect/>
          </a:stretch>
        </p:blipFill>
        <p:spPr>
          <a:xfrm>
            <a:off x="558800" y="215900"/>
            <a:ext cx="4080934" cy="3060701"/>
          </a:xfrm>
          <a:prstGeom prst="rect">
            <a:avLst/>
          </a:prstGeom>
          <a:ln w="12700">
            <a:miter lim="400000"/>
          </a:ln>
        </p:spPr>
      </p:pic>
      <p:pic>
        <p:nvPicPr>
          <p:cNvPr id="259" name="03-05-07_180531_01.jpg"/>
          <p:cNvPicPr>
            <a:picLocks noChangeAspect="1"/>
          </p:cNvPicPr>
          <p:nvPr/>
        </p:nvPicPr>
        <p:blipFill>
          <a:blip r:embed="rId3">
            <a:extLst/>
          </a:blip>
          <a:stretch>
            <a:fillRect/>
          </a:stretch>
        </p:blipFill>
        <p:spPr>
          <a:xfrm>
            <a:off x="6477000" y="5181600"/>
            <a:ext cx="4305301" cy="3228976"/>
          </a:xfrm>
          <a:prstGeom prst="rect">
            <a:avLst/>
          </a:prstGeom>
          <a:ln w="12700">
            <a:miter lim="400000"/>
          </a:ln>
        </p:spPr>
      </p:pic>
      <p:pic>
        <p:nvPicPr>
          <p:cNvPr id="260" name="04-05-07_131710_01.jpg"/>
          <p:cNvPicPr>
            <a:picLocks noChangeAspect="1"/>
          </p:cNvPicPr>
          <p:nvPr/>
        </p:nvPicPr>
        <p:blipFill>
          <a:blip r:embed="rId4">
            <a:extLst/>
          </a:blip>
          <a:stretch>
            <a:fillRect/>
          </a:stretch>
        </p:blipFill>
        <p:spPr>
          <a:xfrm>
            <a:off x="11620500" y="304800"/>
            <a:ext cx="3962401" cy="2971801"/>
          </a:xfrm>
          <a:prstGeom prst="rect">
            <a:avLst/>
          </a:prstGeom>
          <a:ln w="12700">
            <a:miter lim="400000"/>
          </a:ln>
        </p:spPr>
      </p:pic>
      <p:pic>
        <p:nvPicPr>
          <p:cNvPr id="261" name="04-05-07_111642_01.jpg"/>
          <p:cNvPicPr>
            <a:picLocks noChangeAspect="1"/>
          </p:cNvPicPr>
          <p:nvPr/>
        </p:nvPicPr>
        <p:blipFill>
          <a:blip r:embed="rId5">
            <a:extLst/>
          </a:blip>
          <a:stretch>
            <a:fillRect/>
          </a:stretch>
        </p:blipFill>
        <p:spPr>
          <a:xfrm>
            <a:off x="1409700" y="3984625"/>
            <a:ext cx="4559301" cy="3419476"/>
          </a:xfrm>
          <a:prstGeom prst="rect">
            <a:avLst/>
          </a:prstGeom>
          <a:ln w="12700">
            <a:miter lim="400000"/>
          </a:ln>
        </p:spPr>
      </p:pic>
      <p:pic>
        <p:nvPicPr>
          <p:cNvPr id="262" name="03-05-07_201456_01.jpg"/>
          <p:cNvPicPr>
            <a:picLocks noChangeAspect="1"/>
          </p:cNvPicPr>
          <p:nvPr/>
        </p:nvPicPr>
        <p:blipFill>
          <a:blip r:embed="rId6">
            <a:extLst/>
          </a:blip>
          <a:stretch>
            <a:fillRect/>
          </a:stretch>
        </p:blipFill>
        <p:spPr>
          <a:xfrm>
            <a:off x="6273800" y="469900"/>
            <a:ext cx="3962401" cy="2971801"/>
          </a:xfrm>
          <a:prstGeom prst="rect">
            <a:avLst/>
          </a:prstGeom>
          <a:ln w="12700">
            <a:miter lim="400000"/>
          </a:ln>
        </p:spPr>
      </p:pic>
      <p:pic>
        <p:nvPicPr>
          <p:cNvPr id="263" name="03-05-07_180331_01.jpg"/>
          <p:cNvPicPr>
            <a:picLocks noChangeAspect="1"/>
          </p:cNvPicPr>
          <p:nvPr/>
        </p:nvPicPr>
        <p:blipFill>
          <a:blip r:embed="rId7">
            <a:extLst/>
          </a:blip>
          <a:stretch>
            <a:fillRect/>
          </a:stretch>
        </p:blipFill>
        <p:spPr>
          <a:xfrm>
            <a:off x="11303000" y="3889375"/>
            <a:ext cx="4838700" cy="3629025"/>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14-01-01_Rose-Bowl-Teresa-Chuc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389" y="689740"/>
            <a:ext cx="10292379" cy="7687518"/>
          </a:xfrm>
          <a:prstGeom prst="rect">
            <a:avLst/>
          </a:prstGeom>
        </p:spPr>
      </p:pic>
      <p:sp>
        <p:nvSpPr>
          <p:cNvPr id="6" name="Shape 158"/>
          <p:cNvSpPr/>
          <p:nvPr/>
        </p:nvSpPr>
        <p:spPr>
          <a:xfrm>
            <a:off x="646423" y="7831455"/>
            <a:ext cx="1025922"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rPr lang="en-US" dirty="0" smtClean="0"/>
              <a:t>2014</a:t>
            </a:r>
            <a:endParaRPr dirty="0"/>
          </a:p>
        </p:txBody>
      </p:sp>
    </p:spTree>
    <p:extLst>
      <p:ext uri="{BB962C8B-B14F-4D97-AF65-F5344CB8AC3E}">
        <p14:creationId xmlns:p14="http://schemas.microsoft.com/office/powerpoint/2010/main" val="28129504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okCoverPreviewFrontAim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7993" y="378482"/>
            <a:ext cx="5591552" cy="8193562"/>
          </a:xfrm>
          <a:prstGeom prst="rect">
            <a:avLst/>
          </a:prstGeom>
        </p:spPr>
      </p:pic>
    </p:spTree>
    <p:extLst>
      <p:ext uri="{BB962C8B-B14F-4D97-AF65-F5344CB8AC3E}">
        <p14:creationId xmlns:p14="http://schemas.microsoft.com/office/powerpoint/2010/main" val="196101091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p:nvPr/>
        </p:nvSpPr>
        <p:spPr>
          <a:xfrm>
            <a:off x="12626054" y="4629150"/>
            <a:ext cx="2542859" cy="3098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5100">
                <a:solidFill>
                  <a:srgbClr val="00F900"/>
                </a:solidFill>
                <a:latin typeface="+mn-lt"/>
                <a:ea typeface="+mn-ea"/>
                <a:cs typeface="+mn-cs"/>
                <a:sym typeface="Gill Sans"/>
              </a:defRPr>
            </a:pPr>
            <a:r>
              <a:t>Teach</a:t>
            </a:r>
          </a:p>
          <a:p>
            <a:pPr algn="ctr" defTabSz="546100">
              <a:defRPr sz="5100">
                <a:solidFill>
                  <a:srgbClr val="00F900"/>
                </a:solidFill>
                <a:latin typeface="+mn-lt"/>
                <a:ea typeface="+mn-ea"/>
                <a:cs typeface="+mn-cs"/>
                <a:sym typeface="Gill Sans"/>
              </a:defRPr>
            </a:pPr>
            <a:r>
              <a:t>Relax</a:t>
            </a:r>
          </a:p>
          <a:p>
            <a:pPr algn="ctr" defTabSz="546100">
              <a:defRPr sz="5100">
                <a:solidFill>
                  <a:srgbClr val="00F900"/>
                </a:solidFill>
                <a:latin typeface="+mn-lt"/>
                <a:ea typeface="+mn-ea"/>
                <a:cs typeface="+mn-cs"/>
                <a:sym typeface="Gill Sans"/>
              </a:defRPr>
            </a:pPr>
            <a:r>
              <a:t>Reflect</a:t>
            </a:r>
          </a:p>
          <a:p>
            <a:pPr algn="ctr" defTabSz="546100">
              <a:defRPr sz="5100">
                <a:solidFill>
                  <a:srgbClr val="00F900"/>
                </a:solidFill>
                <a:latin typeface="+mn-lt"/>
                <a:ea typeface="+mn-ea"/>
                <a:cs typeface="+mn-cs"/>
                <a:sym typeface="Gill Sans"/>
              </a:defRPr>
            </a:pPr>
            <a:r>
              <a:t>Recharge</a:t>
            </a:r>
          </a:p>
        </p:txBody>
      </p:sp>
      <p:pic>
        <p:nvPicPr>
          <p:cNvPr id="292" name="IMG_0175.jpg"/>
          <p:cNvPicPr>
            <a:picLocks noChangeAspect="1"/>
          </p:cNvPicPr>
          <p:nvPr/>
        </p:nvPicPr>
        <p:blipFill>
          <a:blip r:embed="rId4">
            <a:extLst/>
          </a:blip>
          <a:stretch>
            <a:fillRect/>
          </a:stretch>
        </p:blipFill>
        <p:spPr>
          <a:xfrm>
            <a:off x="8534400" y="465666"/>
            <a:ext cx="2260600" cy="3014135"/>
          </a:xfrm>
          <a:prstGeom prst="rect">
            <a:avLst/>
          </a:prstGeom>
          <a:ln w="12700">
            <a:miter lim="400000"/>
          </a:ln>
        </p:spPr>
      </p:pic>
      <p:pic>
        <p:nvPicPr>
          <p:cNvPr id="293" name="IMG_0177.jpg"/>
          <p:cNvPicPr>
            <a:picLocks noChangeAspect="1"/>
          </p:cNvPicPr>
          <p:nvPr/>
        </p:nvPicPr>
        <p:blipFill>
          <a:blip r:embed="rId5">
            <a:extLst/>
          </a:blip>
          <a:stretch>
            <a:fillRect/>
          </a:stretch>
        </p:blipFill>
        <p:spPr>
          <a:xfrm>
            <a:off x="4127500" y="2527300"/>
            <a:ext cx="3276600" cy="2457450"/>
          </a:xfrm>
          <a:prstGeom prst="rect">
            <a:avLst/>
          </a:prstGeom>
          <a:ln w="12700">
            <a:miter lim="400000"/>
          </a:ln>
        </p:spPr>
      </p:pic>
      <p:pic>
        <p:nvPicPr>
          <p:cNvPr id="294" name="IMG_0174.jpg"/>
          <p:cNvPicPr>
            <a:picLocks noChangeAspect="1"/>
          </p:cNvPicPr>
          <p:nvPr/>
        </p:nvPicPr>
        <p:blipFill>
          <a:blip r:embed="rId6">
            <a:extLst/>
          </a:blip>
          <a:stretch>
            <a:fillRect/>
          </a:stretch>
        </p:blipFill>
        <p:spPr>
          <a:xfrm>
            <a:off x="8407400" y="4648200"/>
            <a:ext cx="2933700" cy="3911600"/>
          </a:xfrm>
          <a:prstGeom prst="rect">
            <a:avLst/>
          </a:prstGeom>
          <a:ln w="12700">
            <a:miter lim="400000"/>
          </a:ln>
        </p:spPr>
      </p:pic>
      <p:pic>
        <p:nvPicPr>
          <p:cNvPr id="295" name="IMG_0223.jpg"/>
          <p:cNvPicPr>
            <a:picLocks noChangeAspect="1"/>
          </p:cNvPicPr>
          <p:nvPr/>
        </p:nvPicPr>
        <p:blipFill>
          <a:blip r:embed="rId7">
            <a:extLst/>
          </a:blip>
          <a:stretch>
            <a:fillRect/>
          </a:stretch>
        </p:blipFill>
        <p:spPr>
          <a:xfrm>
            <a:off x="927100" y="546100"/>
            <a:ext cx="2686050" cy="3581401"/>
          </a:xfrm>
          <a:prstGeom prst="rect">
            <a:avLst/>
          </a:prstGeom>
          <a:ln w="12700">
            <a:miter lim="400000"/>
          </a:ln>
        </p:spPr>
      </p:pic>
      <p:pic>
        <p:nvPicPr>
          <p:cNvPr id="296" name="IMG_0248.jpg"/>
          <p:cNvPicPr>
            <a:picLocks noChangeAspect="1"/>
          </p:cNvPicPr>
          <p:nvPr/>
        </p:nvPicPr>
        <p:blipFill>
          <a:blip r:embed="rId8">
            <a:extLst/>
          </a:blip>
          <a:stretch>
            <a:fillRect/>
          </a:stretch>
        </p:blipFill>
        <p:spPr>
          <a:xfrm>
            <a:off x="4038600" y="6194425"/>
            <a:ext cx="3441701" cy="2581276"/>
          </a:xfrm>
          <a:prstGeom prst="rect">
            <a:avLst/>
          </a:prstGeom>
          <a:ln w="12700">
            <a:miter lim="400000"/>
          </a:ln>
        </p:spPr>
      </p:pic>
      <p:pic>
        <p:nvPicPr>
          <p:cNvPr id="297" name="IMG_0279.jpg"/>
          <p:cNvPicPr>
            <a:picLocks noChangeAspect="1"/>
          </p:cNvPicPr>
          <p:nvPr/>
        </p:nvPicPr>
        <p:blipFill>
          <a:blip r:embed="rId9">
            <a:extLst/>
          </a:blip>
          <a:stretch>
            <a:fillRect/>
          </a:stretch>
        </p:blipFill>
        <p:spPr>
          <a:xfrm>
            <a:off x="11823700" y="568325"/>
            <a:ext cx="3289300" cy="2466975"/>
          </a:xfrm>
          <a:prstGeom prst="rect">
            <a:avLst/>
          </a:prstGeom>
          <a:ln w="12700">
            <a:miter lim="400000"/>
          </a:ln>
        </p:spPr>
      </p:pic>
      <p:sp>
        <p:nvSpPr>
          <p:cNvPr id="298" name="Shape 298"/>
          <p:cNvSpPr/>
          <p:nvPr/>
        </p:nvSpPr>
        <p:spPr>
          <a:xfrm>
            <a:off x="10641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r>
              <a:t>2007</a:t>
            </a:r>
          </a:p>
        </p:txBody>
      </p:sp>
      <p:pic>
        <p:nvPicPr>
          <p:cNvPr id="299" name="01 Mother Joy.mov"/>
          <p:cNvPicPr>
            <a:picLocks/>
          </p:cNvPicPr>
          <p:nvPr>
            <a:audioFile r:link="rId2"/>
            <p:extLst>
              <p:ext uri="{DAA4B4D4-6D71-4841-9C94-3DE7FCFB9230}">
                <p14:media xmlns:p14="http://schemas.microsoft.com/office/powerpoint/2010/main" r:embed="rId1"/>
              </p:ext>
            </p:extLst>
          </p:nvPr>
        </p:nvPicPr>
        <p:blipFill>
          <a:blip r:embed="rId10">
            <a:extLst/>
          </a:blip>
          <a:stretch>
            <a:fillRect/>
          </a:stretch>
        </p:blipFill>
        <p:spPr>
          <a:xfrm>
            <a:off x="1460500" y="5651500"/>
            <a:ext cx="673100" cy="67310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293333" fill="hold"/>
                                        <p:tgtEl>
                                          <p:spTgt spid="29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2" nodeType="clickEffect">
                                  <p:stCondLst>
                                    <p:cond delay="0"/>
                                  </p:stCondLst>
                                  <p:iterate>
                                    <p:tmAbs val="0"/>
                                  </p:iterate>
                                  <p:childTnLst>
                                    <p:set>
                                      <p:cBhvr>
                                        <p:cTn id="10" fill="hold"/>
                                        <p:tgtEl>
                                          <p:spTgt spid="291"/>
                                        </p:tgtEl>
                                        <p:attrNameLst>
                                          <p:attrName>style.visibility</p:attrName>
                                        </p:attrNameLst>
                                      </p:cBhvr>
                                      <p:to>
                                        <p:strVal val="visible"/>
                                      </p:to>
                                    </p:set>
                                    <p:animEffect transition="in" filter="wipe(up)">
                                      <p:cBhvr>
                                        <p:cTn id="11" dur="4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2" fill="hold" display="0">
                  <p:stCondLst>
                    <p:cond delay="indefinite"/>
                  </p:stCondLst>
                </p:cTn>
                <p:tgtEl>
                  <p:spTgt spid="299"/>
                </p:tgtEl>
              </p:cMediaNode>
            </p:audio>
          </p:childTnLst>
        </p:cTn>
      </p:par>
    </p:tnLst>
    <p:bldLst>
      <p:bldP spid="291" grpId="2"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walled_garden.jpg"/>
          <p:cNvPicPr>
            <a:picLocks noChangeAspect="1"/>
          </p:cNvPicPr>
          <p:nvPr/>
        </p:nvPicPr>
        <p:blipFill>
          <a:blip r:embed="rId2">
            <a:extLst/>
          </a:blip>
          <a:stretch>
            <a:fillRect/>
          </a:stretch>
        </p:blipFill>
        <p:spPr>
          <a:xfrm>
            <a:off x="10006924" y="2971800"/>
            <a:ext cx="5729435" cy="4292600"/>
          </a:xfrm>
          <a:prstGeom prst="rect">
            <a:avLst/>
          </a:prstGeom>
          <a:ln w="12700">
            <a:miter lim="400000"/>
          </a:ln>
        </p:spPr>
      </p:pic>
      <p:sp>
        <p:nvSpPr>
          <p:cNvPr id="302" name="Shape 302"/>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rPr dirty="0"/>
              <a:t>2007</a:t>
            </a:r>
          </a:p>
        </p:txBody>
      </p:sp>
      <p:pic>
        <p:nvPicPr>
          <p:cNvPr id="303" name="ctools-hierarchy-breadcrumbs.png"/>
          <p:cNvPicPr>
            <a:picLocks noChangeAspect="1"/>
          </p:cNvPicPr>
          <p:nvPr/>
        </p:nvPicPr>
        <p:blipFill>
          <a:blip r:embed="rId3">
            <a:extLst/>
          </a:blip>
          <a:stretch>
            <a:fillRect/>
          </a:stretch>
        </p:blipFill>
        <p:spPr>
          <a:xfrm>
            <a:off x="469900" y="876300"/>
            <a:ext cx="8953500" cy="5308600"/>
          </a:xfrm>
          <a:prstGeom prst="rect">
            <a:avLst/>
          </a:prstGeom>
          <a:ln w="12700">
            <a:miter lim="400000"/>
          </a:ln>
        </p:spPr>
      </p:pic>
      <p:pic>
        <p:nvPicPr>
          <p:cNvPr id="304" name="03-05-07_180531_01.jpg"/>
          <p:cNvPicPr>
            <a:picLocks noChangeAspect="1"/>
          </p:cNvPicPr>
          <p:nvPr/>
        </p:nvPicPr>
        <p:blipFill>
          <a:blip r:embed="rId4">
            <a:extLst/>
          </a:blip>
          <a:stretch>
            <a:fillRect/>
          </a:stretch>
        </p:blipFill>
        <p:spPr>
          <a:xfrm>
            <a:off x="3175000" y="4648200"/>
            <a:ext cx="4305301" cy="3228976"/>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escapehatch2598.jpg"/>
          <p:cNvPicPr>
            <a:picLocks noChangeAspect="1"/>
          </p:cNvPicPr>
          <p:nvPr/>
        </p:nvPicPr>
        <p:blipFill>
          <a:blip r:embed="rId2">
            <a:extLst/>
          </a:blip>
          <a:stretch>
            <a:fillRect/>
          </a:stretch>
        </p:blipFill>
        <p:spPr>
          <a:xfrm>
            <a:off x="5918200" y="1701800"/>
            <a:ext cx="4419600" cy="5727700"/>
          </a:xfrm>
          <a:prstGeom prst="rect">
            <a:avLst/>
          </a:prstGeom>
          <a:ln w="12700">
            <a:miter lim="400000"/>
          </a:ln>
        </p:spPr>
      </p:pic>
      <p:sp>
        <p:nvSpPr>
          <p:cNvPr id="307" name="Shape 307"/>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t>2008</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ims-global-logo.jpg"/>
          <p:cNvPicPr>
            <a:picLocks noChangeAspect="1"/>
          </p:cNvPicPr>
          <p:nvPr/>
        </p:nvPicPr>
        <p:blipFill>
          <a:blip r:embed="rId2">
            <a:extLst/>
          </a:blip>
          <a:stretch>
            <a:fillRect/>
          </a:stretch>
        </p:blipFill>
        <p:spPr>
          <a:xfrm>
            <a:off x="7112000" y="3435350"/>
            <a:ext cx="1600200" cy="2266950"/>
          </a:xfrm>
          <a:prstGeom prst="rect">
            <a:avLst/>
          </a:prstGeom>
          <a:ln w="12700">
            <a:miter lim="400000"/>
          </a:ln>
        </p:spPr>
      </p:pic>
      <p:sp>
        <p:nvSpPr>
          <p:cNvPr id="310" name="Shape 310"/>
          <p:cNvSpPr/>
          <p:nvPr/>
        </p:nvSpPr>
        <p:spPr>
          <a:xfrm>
            <a:off x="10219097" y="7086600"/>
            <a:ext cx="2759373"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5300">
                <a:solidFill>
                  <a:srgbClr val="FFFB00"/>
                </a:solidFill>
                <a:latin typeface="+mn-lt"/>
                <a:ea typeface="+mn-ea"/>
                <a:cs typeface="+mn-cs"/>
                <a:sym typeface="Gill Sans"/>
              </a:defRPr>
            </a:lvl1pPr>
          </a:lstStyle>
          <a:p>
            <a:r>
              <a:t>Standards</a:t>
            </a:r>
          </a:p>
        </p:txBody>
      </p:sp>
      <p:sp>
        <p:nvSpPr>
          <p:cNvPr id="311" name="Shape 311"/>
          <p:cNvSpPr/>
          <p:nvPr/>
        </p:nvSpPr>
        <p:spPr>
          <a:xfrm>
            <a:off x="2131404" y="1295400"/>
            <a:ext cx="3449564"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5300">
                <a:solidFill>
                  <a:srgbClr val="FFFB00"/>
                </a:solidFill>
                <a:latin typeface="+mn-lt"/>
                <a:ea typeface="+mn-ea"/>
                <a:cs typeface="+mn-cs"/>
                <a:sym typeface="Gill Sans"/>
              </a:defRPr>
            </a:lvl1pPr>
          </a:lstStyle>
          <a:p>
            <a:r>
              <a:t>Commercial</a:t>
            </a:r>
          </a:p>
        </p:txBody>
      </p:sp>
      <p:sp>
        <p:nvSpPr>
          <p:cNvPr id="312" name="Shape 312"/>
          <p:cNvSpPr/>
          <p:nvPr/>
        </p:nvSpPr>
        <p:spPr>
          <a:xfrm>
            <a:off x="3172389" y="6591300"/>
            <a:ext cx="3734185"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5300">
                <a:solidFill>
                  <a:srgbClr val="FFFB00"/>
                </a:solidFill>
                <a:latin typeface="+mn-lt"/>
                <a:ea typeface="+mn-ea"/>
                <a:cs typeface="+mn-cs"/>
                <a:sym typeface="Gill Sans"/>
              </a:defRPr>
            </a:lvl1pPr>
          </a:lstStyle>
          <a:p>
            <a:r>
              <a:t>Open Source</a:t>
            </a:r>
          </a:p>
        </p:txBody>
      </p:sp>
      <p:sp>
        <p:nvSpPr>
          <p:cNvPr id="313" name="Shape 313"/>
          <p:cNvSpPr/>
          <p:nvPr/>
        </p:nvSpPr>
        <p:spPr>
          <a:xfrm>
            <a:off x="10740345" y="5600700"/>
            <a:ext cx="1278094"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5300">
                <a:solidFill>
                  <a:srgbClr val="FFFB00"/>
                </a:solidFill>
                <a:latin typeface="+mn-lt"/>
                <a:ea typeface="+mn-ea"/>
                <a:cs typeface="+mn-cs"/>
                <a:sym typeface="Gill Sans"/>
              </a:defRPr>
            </a:lvl1pPr>
          </a:lstStyle>
          <a:p>
            <a:r>
              <a:t>LMS</a:t>
            </a:r>
          </a:p>
        </p:txBody>
      </p:sp>
      <p:sp>
        <p:nvSpPr>
          <p:cNvPr id="314" name="Shape 314"/>
          <p:cNvSpPr/>
          <p:nvPr/>
        </p:nvSpPr>
        <p:spPr>
          <a:xfrm>
            <a:off x="11574273" y="4127500"/>
            <a:ext cx="2869147"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5300">
                <a:solidFill>
                  <a:srgbClr val="FFFB00"/>
                </a:solidFill>
                <a:latin typeface="+mn-lt"/>
                <a:ea typeface="+mn-ea"/>
                <a:cs typeface="+mn-cs"/>
                <a:sym typeface="Gill Sans"/>
              </a:defRPr>
            </a:lvl1pPr>
          </a:lstStyle>
          <a:p>
            <a:r>
              <a:t>Publishers</a:t>
            </a:r>
          </a:p>
        </p:txBody>
      </p:sp>
      <p:sp>
        <p:nvSpPr>
          <p:cNvPr id="315" name="Shape 315"/>
          <p:cNvSpPr/>
          <p:nvPr/>
        </p:nvSpPr>
        <p:spPr>
          <a:xfrm>
            <a:off x="6330453" y="8420100"/>
            <a:ext cx="360246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r>
              <a:t>www.imsglobal.org</a:t>
            </a:r>
          </a:p>
        </p:txBody>
      </p:sp>
      <p:sp>
        <p:nvSpPr>
          <p:cNvPr id="316" name="Shape 316"/>
          <p:cNvSpPr/>
          <p:nvPr/>
        </p:nvSpPr>
        <p:spPr>
          <a:xfrm>
            <a:off x="2039835" y="4159250"/>
            <a:ext cx="2265493" cy="1295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4100">
                <a:solidFill>
                  <a:srgbClr val="FFFB00"/>
                </a:solidFill>
                <a:latin typeface="+mn-lt"/>
                <a:ea typeface="+mn-ea"/>
                <a:cs typeface="+mn-cs"/>
                <a:sym typeface="Gill Sans"/>
              </a:defRPr>
            </a:pPr>
            <a:r>
              <a:t>Common</a:t>
            </a:r>
          </a:p>
          <a:p>
            <a:pPr algn="ctr" defTabSz="546100">
              <a:defRPr sz="4100">
                <a:solidFill>
                  <a:srgbClr val="FFFB00"/>
                </a:solidFill>
                <a:latin typeface="+mn-lt"/>
                <a:ea typeface="+mn-ea"/>
                <a:cs typeface="+mn-cs"/>
                <a:sym typeface="Gill Sans"/>
              </a:defRPr>
            </a:pPr>
            <a:r>
              <a:t>Cartridge</a:t>
            </a:r>
          </a:p>
        </p:txBody>
      </p:sp>
      <p:sp>
        <p:nvSpPr>
          <p:cNvPr id="317" name="Shape 317"/>
          <p:cNvSpPr/>
          <p:nvPr/>
        </p:nvSpPr>
        <p:spPr>
          <a:xfrm>
            <a:off x="7287691" y="952500"/>
            <a:ext cx="3350624" cy="1295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546100">
              <a:defRPr sz="4100">
                <a:solidFill>
                  <a:srgbClr val="FFFB00"/>
                </a:solidFill>
                <a:latin typeface="+mn-lt"/>
                <a:ea typeface="+mn-ea"/>
                <a:cs typeface="+mn-cs"/>
                <a:sym typeface="Gill Sans"/>
              </a:defRPr>
            </a:pPr>
            <a:r>
              <a:t>Tools</a:t>
            </a:r>
          </a:p>
          <a:p>
            <a:pPr algn="ctr" defTabSz="546100">
              <a:defRPr sz="4100">
                <a:solidFill>
                  <a:srgbClr val="FFFB00"/>
                </a:solidFill>
                <a:latin typeface="+mn-lt"/>
                <a:ea typeface="+mn-ea"/>
                <a:cs typeface="+mn-cs"/>
                <a:sym typeface="Gill Sans"/>
              </a:defRPr>
            </a:pPr>
            <a:r>
              <a:t>Interoperability</a:t>
            </a:r>
          </a:p>
        </p:txBody>
      </p:sp>
      <p:sp>
        <p:nvSpPr>
          <p:cNvPr id="318" name="Shape 318"/>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r>
              <a:rPr dirty="0"/>
              <a:t>2008</a:t>
            </a:r>
          </a:p>
        </p:txBody>
      </p:sp>
      <p:pic>
        <p:nvPicPr>
          <p:cNvPr id="319" name="csev.jpg"/>
          <p:cNvPicPr>
            <a:picLocks noChangeAspect="1"/>
          </p:cNvPicPr>
          <p:nvPr/>
        </p:nvPicPr>
        <p:blipFill>
          <a:blip r:embed="rId3">
            <a:extLst/>
          </a:blip>
          <a:stretch>
            <a:fillRect/>
          </a:stretch>
        </p:blipFill>
        <p:spPr>
          <a:xfrm>
            <a:off x="12242800" y="508000"/>
            <a:ext cx="2617483" cy="334010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droppedImage.png"/>
          <p:cNvPicPr>
            <a:picLocks noChangeAspect="1"/>
          </p:cNvPicPr>
          <p:nvPr/>
        </p:nvPicPr>
        <p:blipFill>
          <a:blip r:embed="rId2">
            <a:extLst/>
          </a:blip>
          <a:stretch>
            <a:fillRect/>
          </a:stretch>
        </p:blipFill>
        <p:spPr>
          <a:xfrm>
            <a:off x="2006600" y="-12700"/>
            <a:ext cx="12230100" cy="9172575"/>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icrosoft ExcelScreenSnapz0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99" y="821122"/>
            <a:ext cx="13104525" cy="7844419"/>
          </a:xfrm>
          <a:prstGeom prst="rect">
            <a:avLst/>
          </a:prstGeom>
        </p:spPr>
      </p:pic>
      <p:pic>
        <p:nvPicPr>
          <p:cNvPr id="8" name="Picture 7" descr="IMSconformancelogoR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2986" y="682424"/>
            <a:ext cx="3257791" cy="4005166"/>
          </a:xfrm>
          <a:prstGeom prst="rect">
            <a:avLst/>
          </a:prstGeom>
          <a:solidFill>
            <a:srgbClr val="FFFFFF"/>
          </a:solidFill>
          <a:ln>
            <a:solidFill>
              <a:schemeClr val="bg1"/>
            </a:solidFill>
          </a:ln>
        </p:spPr>
      </p:pic>
      <p:pic>
        <p:nvPicPr>
          <p:cNvPr id="1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8128" y="3000446"/>
            <a:ext cx="3445048" cy="273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Up Arrow 1"/>
          <p:cNvSpPr/>
          <p:nvPr/>
        </p:nvSpPr>
        <p:spPr>
          <a:xfrm>
            <a:off x="3997633" y="8342872"/>
            <a:ext cx="374778" cy="645337"/>
          </a:xfrm>
          <a:prstGeom prst="upArrow">
            <a:avLst/>
          </a:prstGeom>
          <a:blipFill rotWithShape="1">
            <a:blip r:embed="rId5"/>
            <a:srcRect/>
            <a:tile tx="0" ty="0" sx="100000" sy="100000" flip="none" algn="tl"/>
          </a:blip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95595692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icrosoft ExcelScreenSnapz0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99" y="821123"/>
            <a:ext cx="13104525" cy="7844419"/>
          </a:xfrm>
          <a:prstGeom prst="rect">
            <a:avLst/>
          </a:prstGeom>
        </p:spPr>
      </p:pic>
      <p:pic>
        <p:nvPicPr>
          <p:cNvPr id="8" name="Picture 7" descr="IMSconformancelogoR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2986" y="682424"/>
            <a:ext cx="3257791" cy="4005166"/>
          </a:xfrm>
          <a:prstGeom prst="rect">
            <a:avLst/>
          </a:prstGeom>
          <a:solidFill>
            <a:srgbClr val="FFFFFF"/>
          </a:solidFill>
          <a:ln>
            <a:solidFill>
              <a:schemeClr val="bg1"/>
            </a:solidFill>
          </a:ln>
        </p:spPr>
      </p:pic>
      <p:sp>
        <p:nvSpPr>
          <p:cNvPr id="4" name="Up Arrow 3"/>
          <p:cNvSpPr/>
          <p:nvPr/>
        </p:nvSpPr>
        <p:spPr>
          <a:xfrm>
            <a:off x="3997633" y="8342872"/>
            <a:ext cx="374778" cy="645337"/>
          </a:xfrm>
          <a:prstGeom prst="upArrow">
            <a:avLst/>
          </a:prstGeom>
          <a:blipFill rotWithShape="1">
            <a:blip r:embed="rId4"/>
            <a:srcRect/>
            <a:tile tx="0" ty="0" sx="100000" sy="100000" flip="none" algn="tl"/>
          </a:blip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9705883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mpuscruis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5113" y="628022"/>
            <a:ext cx="1256044" cy="1256044"/>
          </a:xfrm>
          <a:prstGeom prst="rect">
            <a:avLst/>
          </a:prstGeom>
        </p:spPr>
      </p:pic>
      <p:pic>
        <p:nvPicPr>
          <p:cNvPr id="6" name="Picture 5" descr="wizlear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0146" y="2126901"/>
            <a:ext cx="1105319" cy="1105319"/>
          </a:xfrm>
          <a:prstGeom prst="rect">
            <a:avLst/>
          </a:prstGeom>
        </p:spPr>
      </p:pic>
      <p:pic>
        <p:nvPicPr>
          <p:cNvPr id="8" name="Picture 7" descr="Unknown-1.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3157" y="7352043"/>
            <a:ext cx="3328526" cy="1314628"/>
          </a:xfrm>
          <a:prstGeom prst="rect">
            <a:avLst/>
          </a:prstGeom>
        </p:spPr>
      </p:pic>
      <p:pic>
        <p:nvPicPr>
          <p:cNvPr id="9" name="Picture 8" descr="em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1707" y="2428352"/>
            <a:ext cx="1657978" cy="1657978"/>
          </a:xfrm>
          <a:prstGeom prst="rect">
            <a:avLst/>
          </a:prstGeom>
        </p:spPr>
      </p:pic>
      <p:pic>
        <p:nvPicPr>
          <p:cNvPr id="10" name="Picture 9" descr="samsu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1399" y="3634154"/>
            <a:ext cx="2411604" cy="2411604"/>
          </a:xfrm>
          <a:prstGeom prst="rect">
            <a:avLst/>
          </a:prstGeom>
        </p:spPr>
      </p:pic>
      <p:pic>
        <p:nvPicPr>
          <p:cNvPr id="11" name="Picture 10" descr="blackboa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179" y="1724967"/>
            <a:ext cx="1256044" cy="1256044"/>
          </a:xfrm>
          <a:prstGeom prst="rect">
            <a:avLst/>
          </a:prstGeom>
        </p:spPr>
      </p:pic>
      <p:pic>
        <p:nvPicPr>
          <p:cNvPr id="12" name="Picture 11" descr="jenzaba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5113" y="3232220"/>
            <a:ext cx="1046703" cy="1046703"/>
          </a:xfrm>
          <a:prstGeom prst="rect">
            <a:avLst/>
          </a:prstGeom>
        </p:spPr>
      </p:pic>
      <p:pic>
        <p:nvPicPr>
          <p:cNvPr id="13" name="Picture 12" descr="instructur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5597" y="5643824"/>
            <a:ext cx="1415143" cy="1415143"/>
          </a:xfrm>
          <a:prstGeom prst="rect">
            <a:avLst/>
          </a:prstGeom>
        </p:spPr>
      </p:pic>
      <p:pic>
        <p:nvPicPr>
          <p:cNvPr id="14" name="Picture 13" descr="desire2learn.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81729" y="7050593"/>
            <a:ext cx="1256044" cy="1256044"/>
          </a:xfrm>
          <a:prstGeom prst="rect">
            <a:avLst/>
          </a:prstGeom>
        </p:spPr>
      </p:pic>
      <p:pic>
        <p:nvPicPr>
          <p:cNvPr id="15" name="Picture 14" descr="globalschola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90915" y="7352043"/>
            <a:ext cx="1256044" cy="1256044"/>
          </a:xfrm>
          <a:prstGeom prst="rect">
            <a:avLst/>
          </a:prstGeom>
        </p:spPr>
      </p:pic>
      <p:pic>
        <p:nvPicPr>
          <p:cNvPr id="16" name="Picture 15" descr="learningdotco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3816" y="1524000"/>
            <a:ext cx="1256044" cy="1256044"/>
          </a:xfrm>
          <a:prstGeom prst="rect">
            <a:avLst/>
          </a:prstGeom>
        </p:spPr>
      </p:pic>
      <p:pic>
        <p:nvPicPr>
          <p:cNvPr id="17" name="Picture 16" descr="learningobject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03970" y="1524000"/>
            <a:ext cx="1256044" cy="1256044"/>
          </a:xfrm>
          <a:prstGeom prst="rect">
            <a:avLst/>
          </a:prstGeom>
        </p:spPr>
      </p:pic>
      <p:pic>
        <p:nvPicPr>
          <p:cNvPr id="18" name="Picture 17" descr="learningstudi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93816" y="2981011"/>
            <a:ext cx="1507253" cy="1507253"/>
          </a:xfrm>
          <a:prstGeom prst="rect">
            <a:avLst/>
          </a:prstGeom>
        </p:spPr>
      </p:pic>
      <p:pic>
        <p:nvPicPr>
          <p:cNvPr id="19" name="Picture 18" descr="sakai.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02520" y="2729802"/>
            <a:ext cx="1256044" cy="1256044"/>
          </a:xfrm>
          <a:prstGeom prst="rect">
            <a:avLst/>
          </a:prstGeom>
          <a:solidFill>
            <a:srgbClr val="FFFFFF"/>
          </a:solidFill>
        </p:spPr>
      </p:pic>
      <p:pic>
        <p:nvPicPr>
          <p:cNvPr id="20" name="Picture 19" descr="moodle.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94300" y="5543340"/>
            <a:ext cx="1256044" cy="1256044"/>
          </a:xfrm>
          <a:prstGeom prst="rect">
            <a:avLst/>
          </a:prstGeom>
        </p:spPr>
      </p:pic>
      <p:pic>
        <p:nvPicPr>
          <p:cNvPr id="21" name="Picture 20" descr="safari.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05903" y="4036088"/>
            <a:ext cx="1413050" cy="602901"/>
          </a:xfrm>
          <a:prstGeom prst="rect">
            <a:avLst/>
          </a:prstGeom>
        </p:spPr>
      </p:pic>
      <p:pic>
        <p:nvPicPr>
          <p:cNvPr id="22" name="Picture 21" descr="openclas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03003" y="5945274"/>
            <a:ext cx="1256044" cy="1256044"/>
          </a:xfrm>
          <a:prstGeom prst="rect">
            <a:avLst/>
          </a:prstGeom>
        </p:spPr>
      </p:pic>
      <p:pic>
        <p:nvPicPr>
          <p:cNvPr id="23" name="Picture 22" descr="apoll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113641" y="1423516"/>
            <a:ext cx="1105319" cy="1105319"/>
          </a:xfrm>
          <a:prstGeom prst="rect">
            <a:avLst/>
          </a:prstGeom>
        </p:spPr>
      </p:pic>
      <p:pic>
        <p:nvPicPr>
          <p:cNvPr id="24" name="Picture 23" descr="schoology.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29113" y="4036088"/>
            <a:ext cx="1256044" cy="1256044"/>
          </a:xfrm>
          <a:prstGeom prst="rect">
            <a:avLst/>
          </a:prstGeom>
        </p:spPr>
      </p:pic>
      <p:pic>
        <p:nvPicPr>
          <p:cNvPr id="25" name="Picture 24" descr="novoed.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616058" y="3433187"/>
            <a:ext cx="1808703" cy="1808703"/>
          </a:xfrm>
          <a:prstGeom prst="rect">
            <a:avLst/>
          </a:prstGeom>
        </p:spPr>
      </p:pic>
      <p:pic>
        <p:nvPicPr>
          <p:cNvPr id="26" name="Picture 25" descr="loudcloud.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027663" y="2930769"/>
            <a:ext cx="904352" cy="904352"/>
          </a:xfrm>
          <a:prstGeom prst="rect">
            <a:avLst/>
          </a:prstGeom>
        </p:spPr>
      </p:pic>
      <p:pic>
        <p:nvPicPr>
          <p:cNvPr id="27" name="Picture 26" descr="atutor.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027663" y="7352043"/>
            <a:ext cx="1507253" cy="1507253"/>
          </a:xfrm>
          <a:prstGeom prst="rect">
            <a:avLst/>
          </a:prstGeom>
        </p:spPr>
      </p:pic>
      <p:pic>
        <p:nvPicPr>
          <p:cNvPr id="28" name="Picture 27" descr="ivle.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530080" y="6045758"/>
            <a:ext cx="1256044" cy="1256044"/>
          </a:xfrm>
          <a:prstGeom prst="rect">
            <a:avLst/>
          </a:prstGeom>
        </p:spPr>
      </p:pic>
      <p:pic>
        <p:nvPicPr>
          <p:cNvPr id="29" name="Picture 28" descr="LTI4Win_Icon-75.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4630564" y="921099"/>
            <a:ext cx="1055426" cy="1055426"/>
          </a:xfrm>
          <a:prstGeom prst="rect">
            <a:avLst/>
          </a:prstGeom>
        </p:spPr>
      </p:pic>
      <p:pic>
        <p:nvPicPr>
          <p:cNvPr id="30" name="Picture 29" descr="edx-logo.jp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13641" y="4940439"/>
            <a:ext cx="1507253" cy="1004004"/>
          </a:xfrm>
          <a:prstGeom prst="rect">
            <a:avLst/>
          </a:prstGeom>
        </p:spPr>
      </p:pic>
      <p:pic>
        <p:nvPicPr>
          <p:cNvPr id="31" name="Picture 30" descr="haiku.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2821861" y="1122066"/>
            <a:ext cx="1155560" cy="1155560"/>
          </a:xfrm>
          <a:prstGeom prst="rect">
            <a:avLst/>
          </a:prstGeom>
        </p:spPr>
      </p:pic>
      <p:pic>
        <p:nvPicPr>
          <p:cNvPr id="32" name="Picture 31" descr="lightspeed.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3181926" y="5317252"/>
            <a:ext cx="1256044" cy="1256044"/>
          </a:xfrm>
          <a:prstGeom prst="rect">
            <a:avLst/>
          </a:prstGeom>
        </p:spPr>
      </p:pic>
      <p:pic>
        <p:nvPicPr>
          <p:cNvPr id="33" name="Picture 32" descr="itslearning.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108806" y="7553010"/>
            <a:ext cx="1049571" cy="1021582"/>
          </a:xfrm>
          <a:prstGeom prst="rect">
            <a:avLst/>
          </a:prstGeom>
        </p:spPr>
      </p:pic>
      <p:pic>
        <p:nvPicPr>
          <p:cNvPr id="34" name="Picture 33" descr="bisk.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199619" y="7603252"/>
            <a:ext cx="1004835" cy="1004835"/>
          </a:xfrm>
          <a:prstGeom prst="rect">
            <a:avLst/>
          </a:prstGeom>
        </p:spPr>
      </p:pic>
      <p:pic>
        <p:nvPicPr>
          <p:cNvPr id="35" name="Picture 34" descr="logo11w.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003488" y="4956812"/>
            <a:ext cx="1708220" cy="603274"/>
          </a:xfrm>
          <a:prstGeom prst="rect">
            <a:avLst/>
          </a:prstGeom>
          <a:solidFill>
            <a:srgbClr val="FFFFFF"/>
          </a:solidFill>
        </p:spPr>
      </p:pic>
      <p:pic>
        <p:nvPicPr>
          <p:cNvPr id="36" name="Picture 35" descr="uniservity.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2821861" y="2729802"/>
            <a:ext cx="971341" cy="971341"/>
          </a:xfrm>
          <a:prstGeom prst="rect">
            <a:avLst/>
          </a:prstGeom>
        </p:spPr>
      </p:pic>
      <p:pic>
        <p:nvPicPr>
          <p:cNvPr id="37" name="Picture 36" descr="coursera.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055025" y="5953648"/>
            <a:ext cx="1256044" cy="1256044"/>
          </a:xfrm>
          <a:prstGeom prst="rect">
            <a:avLst/>
          </a:prstGeom>
        </p:spPr>
      </p:pic>
      <p:pic>
        <p:nvPicPr>
          <p:cNvPr id="38" name="Picture 37" descr="edu2.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381245" y="4638989"/>
            <a:ext cx="1063451" cy="1063450"/>
          </a:xfrm>
          <a:prstGeom prst="rect">
            <a:avLst/>
          </a:prstGeom>
        </p:spPr>
      </p:pic>
      <p:pic>
        <p:nvPicPr>
          <p:cNvPr id="40" name="Picture 6"/>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331333" y="3343381"/>
            <a:ext cx="3445048" cy="273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Shape 318"/>
          <p:cNvSpPr/>
          <p:nvPr/>
        </p:nvSpPr>
        <p:spPr>
          <a:xfrm>
            <a:off x="646423" y="7831455"/>
            <a:ext cx="1025922"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r>
              <a:rPr lang="en-US" dirty="0" smtClean="0">
                <a:solidFill>
                  <a:srgbClr val="FFFF00"/>
                </a:solidFill>
              </a:rPr>
              <a:t>2012</a:t>
            </a:r>
            <a:endParaRPr dirty="0">
              <a:solidFill>
                <a:srgbClr val="FFFF00"/>
              </a:solidFill>
            </a:endParaRPr>
          </a:p>
        </p:txBody>
      </p:sp>
    </p:spTree>
    <p:extLst>
      <p:ext uri="{BB962C8B-B14F-4D97-AF65-F5344CB8AC3E}">
        <p14:creationId xmlns:p14="http://schemas.microsoft.com/office/powerpoint/2010/main" val="233517803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7700" y="444500"/>
            <a:ext cx="14960600" cy="8255000"/>
          </a:xfrm>
          <a:prstGeom prst="rect">
            <a:avLst/>
          </a:prstGeom>
        </p:spPr>
      </p:pic>
    </p:spTree>
    <p:extLst>
      <p:ext uri="{BB962C8B-B14F-4D97-AF65-F5344CB8AC3E}">
        <p14:creationId xmlns:p14="http://schemas.microsoft.com/office/powerpoint/2010/main" val="255474790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241300"/>
            <a:ext cx="6776749" cy="2298700"/>
          </a:xfrm>
        </p:spPr>
        <p:txBody>
          <a:bodyPr/>
          <a:lstStyle/>
          <a:p>
            <a:r>
              <a:rPr lang="en-US" dirty="0" smtClean="0">
                <a:solidFill>
                  <a:srgbClr val="00FF00"/>
                </a:solidFill>
              </a:rPr>
              <a:t>Sunrise Semester</a:t>
            </a:r>
            <a:endParaRPr lang="en-US" dirty="0">
              <a:solidFill>
                <a:srgbClr val="00FF00"/>
              </a:solidFill>
            </a:endParaRPr>
          </a:p>
        </p:txBody>
      </p:sp>
      <p:sp>
        <p:nvSpPr>
          <p:cNvPr id="3" name="Text Placeholder 2"/>
          <p:cNvSpPr>
            <a:spLocks noGrp="1"/>
          </p:cNvSpPr>
          <p:nvPr>
            <p:ph type="body" idx="1"/>
          </p:nvPr>
        </p:nvSpPr>
        <p:spPr>
          <a:xfrm>
            <a:off x="1155700" y="2603500"/>
            <a:ext cx="6592702" cy="5702300"/>
          </a:xfrm>
        </p:spPr>
        <p:txBody>
          <a:bodyPr/>
          <a:lstStyle/>
          <a:p>
            <a:r>
              <a:rPr lang="en-US" dirty="0" smtClean="0"/>
              <a:t>New York University</a:t>
            </a:r>
          </a:p>
          <a:p>
            <a:r>
              <a:rPr lang="en-US" dirty="0" smtClean="0"/>
              <a:t>CBS – 6:00AM</a:t>
            </a:r>
          </a:p>
          <a:p>
            <a:r>
              <a:rPr lang="en-US" dirty="0" smtClean="0"/>
              <a:t>1957-1982</a:t>
            </a:r>
          </a:p>
          <a:p>
            <a:r>
              <a:rPr lang="en-US" dirty="0" smtClean="0"/>
              <a:t>120K students</a:t>
            </a:r>
          </a:p>
          <a:p>
            <a:r>
              <a:rPr lang="en-US" dirty="0" smtClean="0"/>
              <a:t>Precursor to PBS</a:t>
            </a:r>
            <a:endParaRPr lang="en-US" dirty="0"/>
          </a:p>
        </p:txBody>
      </p:sp>
      <p:pic>
        <p:nvPicPr>
          <p:cNvPr id="4" name="Picture 3" descr="sun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472" y="633879"/>
            <a:ext cx="7620000" cy="7531100"/>
          </a:xfrm>
          <a:prstGeom prst="rect">
            <a:avLst/>
          </a:prstGeom>
        </p:spPr>
      </p:pic>
      <p:sp>
        <p:nvSpPr>
          <p:cNvPr id="5" name="Rectangle 4"/>
          <p:cNvSpPr/>
          <p:nvPr/>
        </p:nvSpPr>
        <p:spPr>
          <a:xfrm>
            <a:off x="9812818" y="8464148"/>
            <a:ext cx="5487725"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a:t>
            </a:r>
            <a:r>
              <a:rPr lang="en-US" sz="2000" dirty="0" err="1">
                <a:solidFill>
                  <a:srgbClr val="FFFF00"/>
                </a:solidFill>
              </a:rPr>
              <a:t>Sunrise_Semester</a:t>
            </a:r>
            <a:endParaRPr lang="en-US" sz="2000" dirty="0">
              <a:solidFill>
                <a:srgbClr val="FFFF00"/>
              </a:solidFill>
            </a:endParaRPr>
          </a:p>
        </p:txBody>
      </p:sp>
    </p:spTree>
    <p:extLst>
      <p:ext uri="{BB962C8B-B14F-4D97-AF65-F5344CB8AC3E}">
        <p14:creationId xmlns:p14="http://schemas.microsoft.com/office/powerpoint/2010/main" val="96118213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0" y="1524000"/>
            <a:ext cx="14211300" cy="6096000"/>
          </a:xfrm>
          <a:prstGeom prst="rect">
            <a:avLst/>
          </a:prstGeom>
        </p:spPr>
      </p:pic>
    </p:spTree>
    <p:extLst>
      <p:ext uri="{BB962C8B-B14F-4D97-AF65-F5344CB8AC3E}">
        <p14:creationId xmlns:p14="http://schemas.microsoft.com/office/powerpoint/2010/main" val="411386883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p:nvPr/>
        </p:nvSpPr>
        <p:spPr>
          <a:xfrm>
            <a:off x="1371903" y="228600"/>
            <a:ext cx="13500101" cy="867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3900">
                <a:solidFill>
                  <a:srgbClr val="FFFB00"/>
                </a:solidFill>
                <a:latin typeface="+mn-lt"/>
                <a:ea typeface="+mn-ea"/>
                <a:cs typeface="+mn-cs"/>
                <a:sym typeface="Gill Sans"/>
              </a:defRPr>
            </a:pPr>
            <a:r>
              <a:rPr dirty="0"/>
              <a:t>Date: 	</a:t>
            </a:r>
            <a:r>
              <a:rPr dirty="0">
                <a:solidFill>
                  <a:srgbClr val="00F900"/>
                </a:solidFill>
              </a:rPr>
              <a:t>March 9, 2012</a:t>
            </a:r>
            <a:r>
              <a:rPr dirty="0"/>
              <a:t> 9:16:54 AM CST</a:t>
            </a:r>
          </a:p>
          <a:p>
            <a:pPr defTabSz="546100">
              <a:defRPr sz="3900">
                <a:solidFill>
                  <a:srgbClr val="FFFB00"/>
                </a:solidFill>
                <a:latin typeface="+mn-lt"/>
                <a:ea typeface="+mn-ea"/>
                <a:cs typeface="+mn-cs"/>
                <a:sym typeface="Gill Sans"/>
              </a:defRPr>
            </a:pPr>
            <a:r>
              <a:rPr dirty="0"/>
              <a:t>To: 	</a:t>
            </a:r>
            <a:r>
              <a:rPr dirty="0">
                <a:solidFill>
                  <a:srgbClr val="FF40FF"/>
                </a:solidFill>
              </a:rPr>
              <a:t>feedback+course@coursera.org</a:t>
            </a:r>
          </a:p>
          <a:p>
            <a:pPr defTabSz="546100">
              <a:defRPr sz="3900">
                <a:solidFill>
                  <a:srgbClr val="FFFB00"/>
                </a:solidFill>
                <a:latin typeface="+mn-lt"/>
                <a:ea typeface="+mn-ea"/>
                <a:cs typeface="+mn-cs"/>
                <a:sym typeface="Gill Sans"/>
              </a:defRPr>
            </a:pPr>
            <a:r>
              <a:rPr dirty="0"/>
              <a:t>Cc: 	MacKie-Mason, Jeffrey &lt;jmm@umich.edu&gt;</a:t>
            </a:r>
          </a:p>
          <a:p>
            <a:pPr defTabSz="546100">
              <a:defRPr sz="3900">
                <a:solidFill>
                  <a:srgbClr val="FFFB00"/>
                </a:solidFill>
                <a:latin typeface="+mn-lt"/>
                <a:ea typeface="+mn-ea"/>
                <a:cs typeface="+mn-cs"/>
                <a:sym typeface="Gill Sans"/>
              </a:defRPr>
            </a:pPr>
            <a:r>
              <a:rPr dirty="0"/>
              <a:t>Subject: 	I would like to Teach a Course on Coursera - Internet History and Technology</a:t>
            </a:r>
          </a:p>
          <a:p>
            <a:pPr defTabSz="546100">
              <a:defRPr sz="3900">
                <a:solidFill>
                  <a:srgbClr val="FFFB00"/>
                </a:solidFill>
                <a:latin typeface="+mn-lt"/>
                <a:ea typeface="+mn-ea"/>
                <a:cs typeface="+mn-cs"/>
                <a:sym typeface="Gill Sans"/>
              </a:defRPr>
            </a:pPr>
            <a:endParaRPr dirty="0"/>
          </a:p>
          <a:p>
            <a:pPr defTabSz="546100">
              <a:defRPr sz="3900">
                <a:solidFill>
                  <a:srgbClr val="FFFB00"/>
                </a:solidFill>
                <a:latin typeface="+mn-lt"/>
                <a:ea typeface="+mn-ea"/>
                <a:cs typeface="+mn-cs"/>
                <a:sym typeface="Gill Sans"/>
              </a:defRPr>
            </a:pPr>
            <a:r>
              <a:rPr dirty="0"/>
              <a:t>Dear Coursera, </a:t>
            </a:r>
          </a:p>
          <a:p>
            <a:pPr defTabSz="546100">
              <a:defRPr sz="3900">
                <a:solidFill>
                  <a:srgbClr val="FFFB00"/>
                </a:solidFill>
                <a:latin typeface="+mn-lt"/>
                <a:ea typeface="+mn-ea"/>
                <a:cs typeface="+mn-cs"/>
                <a:sym typeface="Gill Sans"/>
              </a:defRPr>
            </a:pPr>
            <a:endParaRPr dirty="0"/>
          </a:p>
          <a:p>
            <a:pPr defTabSz="546100">
              <a:defRPr sz="3900">
                <a:solidFill>
                  <a:srgbClr val="FFFB00"/>
                </a:solidFill>
                <a:latin typeface="+mn-lt"/>
                <a:ea typeface="+mn-ea"/>
                <a:cs typeface="+mn-cs"/>
                <a:sym typeface="Gill Sans"/>
              </a:defRPr>
            </a:pPr>
            <a:r>
              <a:rPr dirty="0"/>
              <a:t>I would like to teach a course on Coursera titled "Internet History and Technology".  As background, I teach a course titled "SI502 - Networked Computing: Storage, Communication, and Processing"</a:t>
            </a:r>
          </a:p>
          <a:p>
            <a:pPr defTabSz="546100">
              <a:defRPr sz="3900">
                <a:solidFill>
                  <a:srgbClr val="FFFB00"/>
                </a:solidFill>
                <a:latin typeface="+mn-lt"/>
                <a:ea typeface="+mn-ea"/>
                <a:cs typeface="+mn-cs"/>
                <a:sym typeface="Gill Sans"/>
              </a:defRPr>
            </a:pPr>
            <a:endParaRPr dirty="0"/>
          </a:p>
          <a:p>
            <a:pPr defTabSz="546100">
              <a:defRPr sz="3900">
                <a:solidFill>
                  <a:srgbClr val="FFFB00"/>
                </a:solidFill>
                <a:latin typeface="+mn-lt"/>
                <a:ea typeface="+mn-ea"/>
                <a:cs typeface="+mn-cs"/>
                <a:sym typeface="Gill Sans"/>
              </a:defRPr>
            </a:pPr>
            <a:r>
              <a:rPr dirty="0"/>
              <a:t>It is a course on technology for non-technologists.   I attach its syllabus ...</a:t>
            </a:r>
          </a:p>
        </p:txBody>
      </p:sp>
    </p:spTree>
    <p:extLst>
      <p:ext uri="{BB962C8B-B14F-4D97-AF65-F5344CB8AC3E}">
        <p14:creationId xmlns:p14="http://schemas.microsoft.com/office/powerpoint/2010/main" val="406975854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p:nvPr/>
        </p:nvSpPr>
        <p:spPr>
          <a:xfrm>
            <a:off x="1371903" y="863600"/>
            <a:ext cx="13500101" cy="6388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3900">
                <a:solidFill>
                  <a:srgbClr val="FFFB00"/>
                </a:solidFill>
                <a:latin typeface="+mn-lt"/>
                <a:ea typeface="+mn-ea"/>
                <a:cs typeface="+mn-cs"/>
                <a:sym typeface="Gill Sans"/>
              </a:defRPr>
            </a:pPr>
            <a:r>
              <a:t>Date: 	</a:t>
            </a:r>
            <a:r>
              <a:rPr>
                <a:solidFill>
                  <a:srgbClr val="00F900"/>
                </a:solidFill>
              </a:rPr>
              <a:t>March 10, 2012</a:t>
            </a:r>
            <a:r>
              <a:t> 10:02:52 PM CST</a:t>
            </a:r>
          </a:p>
          <a:p>
            <a:pPr defTabSz="546100">
              <a:defRPr sz="3900">
                <a:solidFill>
                  <a:srgbClr val="FFFB00"/>
                </a:solidFill>
                <a:latin typeface="+mn-lt"/>
                <a:ea typeface="+mn-ea"/>
                <a:cs typeface="+mn-cs"/>
                <a:sym typeface="Gill Sans"/>
              </a:defRPr>
            </a:pPr>
            <a:r>
              <a:t>From: 	MacKie-Mason, Jeffrey &lt;jmm@umich.edu&gt;</a:t>
            </a:r>
          </a:p>
          <a:p>
            <a:pPr defTabSz="546100">
              <a:defRPr sz="3900">
                <a:solidFill>
                  <a:srgbClr val="FFFB00"/>
                </a:solidFill>
                <a:latin typeface="+mn-lt"/>
                <a:ea typeface="+mn-ea"/>
                <a:cs typeface="+mn-cs"/>
                <a:sym typeface="Gill Sans"/>
              </a:defRPr>
            </a:pPr>
            <a:r>
              <a:t>Subject: 	Re: I would like to Teach a Course ...</a:t>
            </a:r>
          </a:p>
          <a:p>
            <a:pPr defTabSz="546100">
              <a:defRPr sz="3900">
                <a:solidFill>
                  <a:srgbClr val="FFFB00"/>
                </a:solidFill>
                <a:latin typeface="+mn-lt"/>
                <a:ea typeface="+mn-ea"/>
                <a:cs typeface="+mn-cs"/>
                <a:sym typeface="Gill Sans"/>
              </a:defRPr>
            </a:pPr>
            <a:endParaRPr/>
          </a:p>
          <a:p>
            <a:pPr defTabSz="546100">
              <a:defRPr sz="3900">
                <a:solidFill>
                  <a:srgbClr val="FFFB00"/>
                </a:solidFill>
                <a:latin typeface="+mn-lt"/>
                <a:ea typeface="+mn-ea"/>
                <a:cs typeface="+mn-cs"/>
                <a:sym typeface="Gill Sans"/>
              </a:defRPr>
            </a:pPr>
            <a:r>
              <a:t>Chuck, </a:t>
            </a:r>
          </a:p>
          <a:p>
            <a:pPr defTabSz="546100">
              <a:defRPr sz="3900">
                <a:solidFill>
                  <a:srgbClr val="FFFB00"/>
                </a:solidFill>
                <a:latin typeface="+mn-lt"/>
                <a:ea typeface="+mn-ea"/>
                <a:cs typeface="+mn-cs"/>
                <a:sym typeface="Gill Sans"/>
              </a:defRPr>
            </a:pPr>
            <a:endParaRPr/>
          </a:p>
          <a:p>
            <a:pPr defTabSz="546100">
              <a:defRPr sz="3900">
                <a:solidFill>
                  <a:srgbClr val="FFFB00"/>
                </a:solidFill>
                <a:latin typeface="+mn-lt"/>
                <a:ea typeface="+mn-ea"/>
                <a:cs typeface="+mn-cs"/>
                <a:sym typeface="Gill Sans"/>
              </a:defRPr>
            </a:pPr>
            <a:r>
              <a:t>Martha is in charge of Coursera if you want to approach her directly.</a:t>
            </a:r>
          </a:p>
          <a:p>
            <a:pPr defTabSz="546100">
              <a:defRPr sz="3900">
                <a:solidFill>
                  <a:srgbClr val="FFFB00"/>
                </a:solidFill>
                <a:latin typeface="+mn-lt"/>
                <a:ea typeface="+mn-ea"/>
                <a:cs typeface="+mn-cs"/>
                <a:sym typeface="Gill Sans"/>
              </a:defRPr>
            </a:pPr>
            <a:endParaRPr/>
          </a:p>
          <a:p>
            <a:pPr defTabSz="546100">
              <a:defRPr sz="3900">
                <a:solidFill>
                  <a:srgbClr val="FFFB00"/>
                </a:solidFill>
                <a:latin typeface="+mn-lt"/>
                <a:ea typeface="+mn-ea"/>
                <a:cs typeface="+mn-cs"/>
                <a:sym typeface="Gill Sans"/>
              </a:defRPr>
            </a:pPr>
            <a:r>
              <a:t>Jeff</a:t>
            </a:r>
          </a:p>
        </p:txBody>
      </p:sp>
    </p:spTree>
    <p:extLst>
      <p:ext uri="{BB962C8B-B14F-4D97-AF65-F5344CB8AC3E}">
        <p14:creationId xmlns:p14="http://schemas.microsoft.com/office/powerpoint/2010/main" val="183213141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p:nvPr/>
        </p:nvSpPr>
        <p:spPr>
          <a:xfrm>
            <a:off x="1371903" y="730250"/>
            <a:ext cx="13500101" cy="6959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46100">
              <a:defRPr sz="3900">
                <a:solidFill>
                  <a:srgbClr val="FFFB00"/>
                </a:solidFill>
                <a:latin typeface="+mn-lt"/>
                <a:ea typeface="+mn-ea"/>
                <a:cs typeface="+mn-cs"/>
                <a:sym typeface="Gill Sans"/>
              </a:defRPr>
            </a:pPr>
            <a:r>
              <a:t>Date: 	</a:t>
            </a:r>
            <a:r>
              <a:rPr>
                <a:solidFill>
                  <a:srgbClr val="00F900"/>
                </a:solidFill>
              </a:rPr>
              <a:t>March 11, 2012</a:t>
            </a:r>
            <a:r>
              <a:t> 4:23:20 PM CDT </a:t>
            </a:r>
            <a:r>
              <a:rPr>
                <a:solidFill>
                  <a:srgbClr val="FF40FF"/>
                </a:solidFill>
              </a:rPr>
              <a:t>(Sunday)</a:t>
            </a:r>
          </a:p>
          <a:p>
            <a:pPr defTabSz="546100">
              <a:defRPr sz="3900">
                <a:solidFill>
                  <a:srgbClr val="FFFB00"/>
                </a:solidFill>
                <a:latin typeface="+mn-lt"/>
                <a:ea typeface="+mn-ea"/>
                <a:cs typeface="+mn-cs"/>
                <a:sym typeface="Gill Sans"/>
              </a:defRPr>
            </a:pPr>
            <a:r>
              <a:t>From: 	Martha Pollack &lt;pollackm@umich.edu&gt;</a:t>
            </a:r>
          </a:p>
          <a:p>
            <a:pPr defTabSz="546100">
              <a:defRPr sz="3900">
                <a:solidFill>
                  <a:srgbClr val="FFFB00"/>
                </a:solidFill>
                <a:latin typeface="+mn-lt"/>
                <a:ea typeface="+mn-ea"/>
                <a:cs typeface="+mn-cs"/>
                <a:sym typeface="Gill Sans"/>
              </a:defRPr>
            </a:pPr>
            <a:r>
              <a:t>Subject: 	RE: I would like to Teach a Course on Coursera </a:t>
            </a:r>
          </a:p>
          <a:p>
            <a:pPr defTabSz="546100">
              <a:defRPr sz="3900">
                <a:solidFill>
                  <a:srgbClr val="FFFB00"/>
                </a:solidFill>
                <a:latin typeface="+mn-lt"/>
                <a:ea typeface="+mn-ea"/>
                <a:cs typeface="+mn-cs"/>
                <a:sym typeface="Gill Sans"/>
              </a:defRPr>
            </a:pPr>
            <a:r>
              <a:t>To: 	Charles Severance &lt;csev@umich.edu&gt;</a:t>
            </a:r>
          </a:p>
          <a:p>
            <a:pPr defTabSz="546100">
              <a:defRPr sz="3900">
                <a:solidFill>
                  <a:srgbClr val="FFFB00"/>
                </a:solidFill>
                <a:latin typeface="+mn-lt"/>
                <a:ea typeface="+mn-ea"/>
                <a:cs typeface="+mn-cs"/>
                <a:sym typeface="Gill Sans"/>
              </a:defRPr>
            </a:pPr>
            <a:r>
              <a:t>Cc: 	MacKie-Mason, Jeffrey &lt;jmm@umich.edu&gt;</a:t>
            </a:r>
          </a:p>
          <a:p>
            <a:pPr defTabSz="546100">
              <a:defRPr sz="3900">
                <a:solidFill>
                  <a:srgbClr val="FFFB00"/>
                </a:solidFill>
                <a:latin typeface="+mn-lt"/>
                <a:ea typeface="+mn-ea"/>
                <a:cs typeface="+mn-cs"/>
                <a:sym typeface="Gill Sans"/>
              </a:defRPr>
            </a:pPr>
            <a:endParaRPr/>
          </a:p>
          <a:p>
            <a:pPr defTabSz="546100">
              <a:defRPr sz="3900">
                <a:solidFill>
                  <a:srgbClr val="FFFB00"/>
                </a:solidFill>
                <a:latin typeface="+mn-lt"/>
                <a:ea typeface="+mn-ea"/>
                <a:cs typeface="+mn-cs"/>
                <a:sym typeface="Gill Sans"/>
              </a:defRPr>
            </a:pPr>
            <a:r>
              <a:t>Yes, yes, yes, I’d love to have you do this, as part of the initial group of UM faculty developing Coursera courses!   I’m scrambling right now,  so will send you more information later (either this evening or tomorrow), and then we can talk.</a:t>
            </a:r>
          </a:p>
          <a:p>
            <a:pPr defTabSz="546100">
              <a:defRPr sz="3900">
                <a:solidFill>
                  <a:srgbClr val="FFFB00"/>
                </a:solidFill>
                <a:latin typeface="+mn-lt"/>
                <a:ea typeface="+mn-ea"/>
                <a:cs typeface="+mn-cs"/>
                <a:sym typeface="Gill Sans"/>
              </a:defRPr>
            </a:pPr>
            <a:r>
              <a:t> </a:t>
            </a:r>
          </a:p>
          <a:p>
            <a:pPr defTabSz="546100">
              <a:defRPr sz="3900">
                <a:solidFill>
                  <a:srgbClr val="FFFB00"/>
                </a:solidFill>
                <a:latin typeface="+mn-lt"/>
                <a:ea typeface="+mn-ea"/>
                <a:cs typeface="+mn-cs"/>
                <a:sym typeface="Gill Sans"/>
              </a:defRPr>
            </a:pPr>
            <a:r>
              <a:t>--Martha</a:t>
            </a:r>
          </a:p>
        </p:txBody>
      </p:sp>
    </p:spTree>
    <p:extLst>
      <p:ext uri="{BB962C8B-B14F-4D97-AF65-F5344CB8AC3E}">
        <p14:creationId xmlns:p14="http://schemas.microsoft.com/office/powerpoint/2010/main" val="31923100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ursera-main.png"/>
          <p:cNvPicPr>
            <a:picLocks noChangeAspect="1"/>
          </p:cNvPicPr>
          <p:nvPr/>
        </p:nvPicPr>
        <p:blipFill>
          <a:blip r:embed="rId2">
            <a:extLst/>
          </a:blip>
          <a:stretch>
            <a:fillRect/>
          </a:stretch>
        </p:blipFill>
        <p:spPr>
          <a:xfrm>
            <a:off x="736600" y="838200"/>
            <a:ext cx="15100301" cy="7457320"/>
          </a:xfrm>
          <a:prstGeom prst="rect">
            <a:avLst/>
          </a:prstGeom>
          <a:ln w="12700">
            <a:miter lim="400000"/>
          </a:ln>
        </p:spPr>
      </p:pic>
    </p:spTree>
    <p:extLst>
      <p:ext uri="{BB962C8B-B14F-4D97-AF65-F5344CB8AC3E}">
        <p14:creationId xmlns:p14="http://schemas.microsoft.com/office/powerpoint/2010/main" val="129915548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547986" y="286364"/>
            <a:ext cx="12770913" cy="8687403"/>
            <a:chOff x="388487" y="501082"/>
            <a:chExt cx="8446924" cy="5746013"/>
          </a:xfrm>
        </p:grpSpPr>
        <p:pic>
          <p:nvPicPr>
            <p:cNvPr id="4" name="Picture 3"/>
            <p:cNvPicPr>
              <a:picLocks noChangeAspect="1"/>
            </p:cNvPicPr>
            <p:nvPr/>
          </p:nvPicPr>
          <p:blipFill>
            <a:blip r:embed="rId2"/>
            <a:stretch>
              <a:fillRect/>
            </a:stretch>
          </p:blipFill>
          <p:spPr>
            <a:xfrm>
              <a:off x="785333" y="501082"/>
              <a:ext cx="3196258" cy="2682287"/>
            </a:xfrm>
            <a:prstGeom prst="rect">
              <a:avLst/>
            </a:prstGeom>
          </p:spPr>
        </p:pic>
        <p:pic>
          <p:nvPicPr>
            <p:cNvPr id="5" name="Picture 4"/>
            <p:cNvPicPr>
              <a:picLocks noChangeAspect="1"/>
            </p:cNvPicPr>
            <p:nvPr/>
          </p:nvPicPr>
          <p:blipFill>
            <a:blip r:embed="rId3"/>
            <a:stretch>
              <a:fillRect/>
            </a:stretch>
          </p:blipFill>
          <p:spPr>
            <a:xfrm>
              <a:off x="388487" y="3799005"/>
              <a:ext cx="3937138" cy="2436508"/>
            </a:xfrm>
            <a:prstGeom prst="rect">
              <a:avLst/>
            </a:prstGeom>
          </p:spPr>
        </p:pic>
        <p:pic>
          <p:nvPicPr>
            <p:cNvPr id="6" name="Picture 5"/>
            <p:cNvPicPr>
              <a:picLocks noChangeAspect="1"/>
            </p:cNvPicPr>
            <p:nvPr/>
          </p:nvPicPr>
          <p:blipFill>
            <a:blip r:embed="rId4"/>
            <a:stretch>
              <a:fillRect/>
            </a:stretch>
          </p:blipFill>
          <p:spPr>
            <a:xfrm>
              <a:off x="4853283" y="629441"/>
              <a:ext cx="3652456" cy="2448090"/>
            </a:xfrm>
            <a:prstGeom prst="rect">
              <a:avLst/>
            </a:prstGeom>
          </p:spPr>
        </p:pic>
        <p:pic>
          <p:nvPicPr>
            <p:cNvPr id="7" name="Picture 6"/>
            <p:cNvPicPr>
              <a:picLocks noChangeAspect="1"/>
            </p:cNvPicPr>
            <p:nvPr/>
          </p:nvPicPr>
          <p:blipFill>
            <a:blip r:embed="rId5"/>
            <a:stretch>
              <a:fillRect/>
            </a:stretch>
          </p:blipFill>
          <p:spPr>
            <a:xfrm>
              <a:off x="4555656" y="3799005"/>
              <a:ext cx="4279755" cy="2448090"/>
            </a:xfrm>
            <a:prstGeom prst="rect">
              <a:avLst/>
            </a:prstGeom>
          </p:spPr>
        </p:pic>
        <p:sp>
          <p:nvSpPr>
            <p:cNvPr id="8" name="TextBox 7"/>
            <p:cNvSpPr txBox="1"/>
            <p:nvPr/>
          </p:nvSpPr>
          <p:spPr>
            <a:xfrm>
              <a:off x="2050372" y="2598725"/>
              <a:ext cx="1748946" cy="461665"/>
            </a:xfrm>
            <a:prstGeom prst="rect">
              <a:avLst/>
            </a:prstGeom>
            <a:noFill/>
          </p:spPr>
          <p:txBody>
            <a:bodyPr wrap="none" rtlCol="0">
              <a:spAutoFit/>
            </a:bodyPr>
            <a:lstStyle/>
            <a:p>
              <a:r>
                <a:rPr lang="en-US" sz="2400" dirty="0" smtClean="0">
                  <a:solidFill>
                    <a:srgbClr val="FFFF00"/>
                  </a:solidFill>
                </a:rPr>
                <a:t>Internet: TCI</a:t>
              </a:r>
              <a:endParaRPr lang="en-US" sz="2400" dirty="0">
                <a:solidFill>
                  <a:srgbClr val="FFFF00"/>
                </a:solidFill>
              </a:endParaRPr>
            </a:p>
          </p:txBody>
        </p:sp>
        <p:sp>
          <p:nvSpPr>
            <p:cNvPr id="9" name="TextBox 8"/>
            <p:cNvSpPr txBox="1"/>
            <p:nvPr/>
          </p:nvSpPr>
          <p:spPr>
            <a:xfrm>
              <a:off x="560214" y="3828426"/>
              <a:ext cx="2145239" cy="461665"/>
            </a:xfrm>
            <a:prstGeom prst="rect">
              <a:avLst/>
            </a:prstGeom>
            <a:noFill/>
          </p:spPr>
          <p:txBody>
            <a:bodyPr wrap="none" rtlCol="0">
              <a:spAutoFit/>
            </a:bodyPr>
            <a:lstStyle/>
            <a:p>
              <a:r>
                <a:rPr lang="en-US" sz="2400" dirty="0" smtClean="0">
                  <a:solidFill>
                    <a:srgbClr val="FFFF00"/>
                  </a:solidFill>
                </a:rPr>
                <a:t>Nuthin’ But Net</a:t>
              </a:r>
              <a:endParaRPr lang="en-US" sz="2400" dirty="0">
                <a:solidFill>
                  <a:srgbClr val="FFFF00"/>
                </a:solidFill>
              </a:endParaRPr>
            </a:p>
          </p:txBody>
        </p:sp>
      </p:grpSp>
    </p:spTree>
    <p:extLst>
      <p:ext uri="{BB962C8B-B14F-4D97-AF65-F5344CB8AC3E}">
        <p14:creationId xmlns:p14="http://schemas.microsoft.com/office/powerpoint/2010/main" val="217800130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2844" y="165669"/>
            <a:ext cx="13397769" cy="8805370"/>
          </a:xfrm>
          <a:prstGeom prst="rect">
            <a:avLst/>
          </a:prstGeom>
        </p:spPr>
      </p:pic>
    </p:spTree>
    <p:extLst>
      <p:ext uri="{BB962C8B-B14F-4D97-AF65-F5344CB8AC3E}">
        <p14:creationId xmlns:p14="http://schemas.microsoft.com/office/powerpoint/2010/main" val="191295796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HTS_IPAdd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61" y="1631200"/>
            <a:ext cx="16430367" cy="6118421"/>
          </a:xfrm>
          <a:prstGeom prst="rect">
            <a:avLst/>
          </a:prstGeom>
        </p:spPr>
      </p:pic>
      <p:sp>
        <p:nvSpPr>
          <p:cNvPr id="3" name="Shape 302"/>
          <p:cNvSpPr/>
          <p:nvPr/>
        </p:nvSpPr>
        <p:spPr>
          <a:xfrm>
            <a:off x="646423" y="7831455"/>
            <a:ext cx="1025922"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rPr dirty="0" smtClean="0"/>
              <a:t>20</a:t>
            </a:r>
            <a:r>
              <a:rPr lang="en-US" dirty="0" smtClean="0"/>
              <a:t>12</a:t>
            </a:r>
            <a:endParaRPr dirty="0"/>
          </a:p>
        </p:txBody>
      </p:sp>
    </p:spTree>
    <p:extLst>
      <p:ext uri="{BB962C8B-B14F-4D97-AF65-F5344CB8AC3E}">
        <p14:creationId xmlns:p14="http://schemas.microsoft.com/office/powerpoint/2010/main" val="225432376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75739"/>
            <a:ext cx="16256000" cy="7466872"/>
          </a:xfrm>
          <a:prstGeom prst="rect">
            <a:avLst/>
          </a:prstGeom>
        </p:spPr>
      </p:pic>
      <p:sp>
        <p:nvSpPr>
          <p:cNvPr id="5" name="TextBox 4"/>
          <p:cNvSpPr txBox="1"/>
          <p:nvPr/>
        </p:nvSpPr>
        <p:spPr>
          <a:xfrm>
            <a:off x="0" y="8059052"/>
            <a:ext cx="16256000" cy="584776"/>
          </a:xfrm>
          <a:prstGeom prst="rect">
            <a:avLst/>
          </a:prstGeom>
          <a:noFill/>
        </p:spPr>
        <p:txBody>
          <a:bodyPr wrap="square" rtlCol="0">
            <a:spAutoFit/>
          </a:bodyPr>
          <a:lstStyle/>
          <a:p>
            <a:pPr algn="ctr"/>
            <a:r>
              <a:rPr lang="en-US" sz="3200" dirty="0">
                <a:solidFill>
                  <a:srgbClr val="FFFF00"/>
                </a:solidFill>
              </a:rPr>
              <a:t>http://www.dr-chuck.com/coursera/insidetheinternet/2012-001/maps/where.html</a:t>
            </a:r>
          </a:p>
        </p:txBody>
      </p:sp>
      <p:sp>
        <p:nvSpPr>
          <p:cNvPr id="6" name="TextBox 5"/>
          <p:cNvSpPr txBox="1"/>
          <p:nvPr/>
        </p:nvSpPr>
        <p:spPr>
          <a:xfrm>
            <a:off x="414144" y="4221173"/>
            <a:ext cx="1629533" cy="276999"/>
          </a:xfrm>
          <a:prstGeom prst="rect">
            <a:avLst/>
          </a:prstGeom>
          <a:noFill/>
        </p:spPr>
        <p:txBody>
          <a:bodyPr wrap="square" rtlCol="0">
            <a:spAutoFit/>
          </a:bodyPr>
          <a:lstStyle/>
          <a:p>
            <a:r>
              <a:rPr lang="en-US" dirty="0" smtClean="0">
                <a:solidFill>
                  <a:srgbClr val="800000"/>
                </a:solidFill>
              </a:rPr>
              <a:t>N=4701</a:t>
            </a:r>
            <a:endParaRPr lang="en-US" dirty="0">
              <a:solidFill>
                <a:srgbClr val="800000"/>
              </a:solidFill>
            </a:endParaRPr>
          </a:p>
        </p:txBody>
      </p:sp>
    </p:spTree>
    <p:extLst>
      <p:ext uri="{BB962C8B-B14F-4D97-AF65-F5344CB8AC3E}">
        <p14:creationId xmlns:p14="http://schemas.microsoft.com/office/powerpoint/2010/main" val="71188938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651603" y="354095"/>
            <a:ext cx="10673607" cy="8172686"/>
            <a:chOff x="314032" y="354095"/>
            <a:chExt cx="8270961" cy="6333001"/>
          </a:xfrm>
        </p:grpSpPr>
        <p:pic>
          <p:nvPicPr>
            <p:cNvPr id="4" name="Picture 3"/>
            <p:cNvPicPr>
              <a:picLocks noChangeAspect="1"/>
            </p:cNvPicPr>
            <p:nvPr/>
          </p:nvPicPr>
          <p:blipFill>
            <a:blip r:embed="rId2"/>
            <a:stretch>
              <a:fillRect/>
            </a:stretch>
          </p:blipFill>
          <p:spPr>
            <a:xfrm>
              <a:off x="314032" y="578826"/>
              <a:ext cx="1968500" cy="1993900"/>
            </a:xfrm>
            <a:prstGeom prst="rect">
              <a:avLst/>
            </a:prstGeom>
          </p:spPr>
        </p:pic>
        <p:pic>
          <p:nvPicPr>
            <p:cNvPr id="5" name="Picture 4"/>
            <p:cNvPicPr>
              <a:picLocks noChangeAspect="1"/>
            </p:cNvPicPr>
            <p:nvPr/>
          </p:nvPicPr>
          <p:blipFill>
            <a:blip r:embed="rId3"/>
            <a:stretch>
              <a:fillRect/>
            </a:stretch>
          </p:blipFill>
          <p:spPr>
            <a:xfrm>
              <a:off x="6260893" y="354095"/>
              <a:ext cx="2324100" cy="2260600"/>
            </a:xfrm>
            <a:prstGeom prst="rect">
              <a:avLst/>
            </a:prstGeom>
          </p:spPr>
        </p:pic>
        <p:pic>
          <p:nvPicPr>
            <p:cNvPr id="6" name="Picture 5"/>
            <p:cNvPicPr>
              <a:picLocks noChangeAspect="1"/>
            </p:cNvPicPr>
            <p:nvPr/>
          </p:nvPicPr>
          <p:blipFill>
            <a:blip r:embed="rId4"/>
            <a:stretch>
              <a:fillRect/>
            </a:stretch>
          </p:blipFill>
          <p:spPr>
            <a:xfrm>
              <a:off x="3503523" y="3684029"/>
              <a:ext cx="2260600" cy="2286000"/>
            </a:xfrm>
            <a:prstGeom prst="rect">
              <a:avLst/>
            </a:prstGeom>
          </p:spPr>
        </p:pic>
        <p:pic>
          <p:nvPicPr>
            <p:cNvPr id="7" name="Picture 6"/>
            <p:cNvPicPr>
              <a:picLocks noChangeAspect="1"/>
            </p:cNvPicPr>
            <p:nvPr/>
          </p:nvPicPr>
          <p:blipFill>
            <a:blip r:embed="rId5"/>
            <a:stretch>
              <a:fillRect/>
            </a:stretch>
          </p:blipFill>
          <p:spPr>
            <a:xfrm>
              <a:off x="314032" y="3684029"/>
              <a:ext cx="2476500" cy="2247900"/>
            </a:xfrm>
            <a:prstGeom prst="rect">
              <a:avLst/>
            </a:prstGeom>
          </p:spPr>
        </p:pic>
        <p:pic>
          <p:nvPicPr>
            <p:cNvPr id="8" name="Picture 7"/>
            <p:cNvPicPr>
              <a:picLocks noChangeAspect="1"/>
            </p:cNvPicPr>
            <p:nvPr/>
          </p:nvPicPr>
          <p:blipFill>
            <a:blip r:embed="rId6"/>
            <a:stretch>
              <a:fillRect/>
            </a:stretch>
          </p:blipFill>
          <p:spPr>
            <a:xfrm>
              <a:off x="2705100" y="578826"/>
              <a:ext cx="3059023" cy="2035869"/>
            </a:xfrm>
            <a:prstGeom prst="rect">
              <a:avLst/>
            </a:prstGeom>
          </p:spPr>
        </p:pic>
        <p:pic>
          <p:nvPicPr>
            <p:cNvPr id="9" name="Picture 8"/>
            <p:cNvPicPr>
              <a:picLocks noChangeAspect="1"/>
            </p:cNvPicPr>
            <p:nvPr/>
          </p:nvPicPr>
          <p:blipFill rotWithShape="1">
            <a:blip r:embed="rId7"/>
            <a:srcRect t="11648"/>
            <a:stretch/>
          </p:blipFill>
          <p:spPr>
            <a:xfrm>
              <a:off x="6432743" y="3426520"/>
              <a:ext cx="2027383" cy="2686842"/>
            </a:xfrm>
            <a:prstGeom prst="rect">
              <a:avLst/>
            </a:prstGeom>
          </p:spPr>
        </p:pic>
        <p:sp>
          <p:nvSpPr>
            <p:cNvPr id="10" name="TextBox 9"/>
            <p:cNvSpPr txBox="1"/>
            <p:nvPr/>
          </p:nvSpPr>
          <p:spPr>
            <a:xfrm>
              <a:off x="515611" y="2739121"/>
              <a:ext cx="1668546" cy="461665"/>
            </a:xfrm>
            <a:prstGeom prst="rect">
              <a:avLst/>
            </a:prstGeom>
            <a:noFill/>
          </p:spPr>
          <p:txBody>
            <a:bodyPr wrap="none" rtlCol="0">
              <a:spAutoFit/>
            </a:bodyPr>
            <a:lstStyle/>
            <a:p>
              <a:pPr algn="ctr"/>
              <a:r>
                <a:rPr lang="en-US" sz="2400" dirty="0" smtClean="0">
                  <a:solidFill>
                    <a:srgbClr val="FF00FF"/>
                  </a:solidFill>
                </a:rPr>
                <a:t>Megan (UK)</a:t>
              </a:r>
              <a:endParaRPr lang="en-US" sz="2400" dirty="0">
                <a:solidFill>
                  <a:srgbClr val="FF00FF"/>
                </a:solidFill>
              </a:endParaRPr>
            </a:p>
          </p:txBody>
        </p:sp>
        <p:sp>
          <p:nvSpPr>
            <p:cNvPr id="11" name="TextBox 10"/>
            <p:cNvSpPr txBox="1"/>
            <p:nvPr/>
          </p:nvSpPr>
          <p:spPr>
            <a:xfrm>
              <a:off x="3571226" y="2739121"/>
              <a:ext cx="1533142" cy="461665"/>
            </a:xfrm>
            <a:prstGeom prst="rect">
              <a:avLst/>
            </a:prstGeom>
            <a:noFill/>
          </p:spPr>
          <p:txBody>
            <a:bodyPr wrap="none" rtlCol="0">
              <a:spAutoFit/>
            </a:bodyPr>
            <a:lstStyle/>
            <a:p>
              <a:pPr algn="ctr"/>
              <a:r>
                <a:rPr lang="en-US" sz="2400" dirty="0" smtClean="0">
                  <a:solidFill>
                    <a:srgbClr val="FF00FF"/>
                  </a:solidFill>
                </a:rPr>
                <a:t>Karen (NC)</a:t>
              </a:r>
              <a:endParaRPr lang="en-US" sz="2400" dirty="0">
                <a:solidFill>
                  <a:srgbClr val="FF00FF"/>
                </a:solidFill>
              </a:endParaRPr>
            </a:p>
          </p:txBody>
        </p:sp>
        <p:sp>
          <p:nvSpPr>
            <p:cNvPr id="12" name="TextBox 11"/>
            <p:cNvSpPr txBox="1"/>
            <p:nvPr/>
          </p:nvSpPr>
          <p:spPr>
            <a:xfrm>
              <a:off x="3815929" y="6225431"/>
              <a:ext cx="1510600" cy="461665"/>
            </a:xfrm>
            <a:prstGeom prst="rect">
              <a:avLst/>
            </a:prstGeom>
            <a:noFill/>
          </p:spPr>
          <p:txBody>
            <a:bodyPr wrap="none" rtlCol="0">
              <a:spAutoFit/>
            </a:bodyPr>
            <a:lstStyle/>
            <a:p>
              <a:pPr algn="ctr"/>
              <a:r>
                <a:rPr lang="en-US" sz="2400" dirty="0" smtClean="0">
                  <a:solidFill>
                    <a:srgbClr val="FF00FF"/>
                  </a:solidFill>
                </a:rPr>
                <a:t>Susan (PA)</a:t>
              </a:r>
              <a:endParaRPr lang="en-US" sz="2400" dirty="0">
                <a:solidFill>
                  <a:srgbClr val="FF00FF"/>
                </a:solidFill>
              </a:endParaRPr>
            </a:p>
          </p:txBody>
        </p:sp>
        <p:sp>
          <p:nvSpPr>
            <p:cNvPr id="13" name="TextBox 12"/>
            <p:cNvSpPr txBox="1"/>
            <p:nvPr/>
          </p:nvSpPr>
          <p:spPr>
            <a:xfrm>
              <a:off x="937030" y="6107555"/>
              <a:ext cx="1239342" cy="461665"/>
            </a:xfrm>
            <a:prstGeom prst="rect">
              <a:avLst/>
            </a:prstGeom>
            <a:noFill/>
          </p:spPr>
          <p:txBody>
            <a:bodyPr wrap="none" rtlCol="0">
              <a:spAutoFit/>
            </a:bodyPr>
            <a:lstStyle/>
            <a:p>
              <a:pPr algn="ctr"/>
              <a:r>
                <a:rPr lang="en-US" sz="2400" dirty="0" smtClean="0">
                  <a:solidFill>
                    <a:srgbClr val="FF00FF"/>
                  </a:solidFill>
                </a:rPr>
                <a:t>Sue (CA)</a:t>
              </a:r>
              <a:endParaRPr lang="en-US" sz="2400" dirty="0">
                <a:solidFill>
                  <a:srgbClr val="FF00FF"/>
                </a:solidFill>
              </a:endParaRPr>
            </a:p>
          </p:txBody>
        </p:sp>
        <p:sp>
          <p:nvSpPr>
            <p:cNvPr id="14" name="TextBox 13"/>
            <p:cNvSpPr txBox="1"/>
            <p:nvPr/>
          </p:nvSpPr>
          <p:spPr>
            <a:xfrm>
              <a:off x="6557511" y="6225431"/>
              <a:ext cx="1820781" cy="461665"/>
            </a:xfrm>
            <a:prstGeom prst="rect">
              <a:avLst/>
            </a:prstGeom>
            <a:noFill/>
          </p:spPr>
          <p:txBody>
            <a:bodyPr wrap="none" rtlCol="0">
              <a:spAutoFit/>
            </a:bodyPr>
            <a:lstStyle/>
            <a:p>
              <a:pPr algn="ctr"/>
              <a:r>
                <a:rPr lang="en-US" sz="2400" dirty="0" smtClean="0">
                  <a:solidFill>
                    <a:srgbClr val="FF00FF"/>
                  </a:solidFill>
                </a:rPr>
                <a:t>Mauro (Italy)</a:t>
              </a:r>
              <a:endParaRPr lang="en-US" sz="2400" dirty="0">
                <a:solidFill>
                  <a:srgbClr val="FF00FF"/>
                </a:solidFill>
              </a:endParaRPr>
            </a:p>
          </p:txBody>
        </p:sp>
        <p:sp>
          <p:nvSpPr>
            <p:cNvPr id="15" name="TextBox 14"/>
            <p:cNvSpPr txBox="1"/>
            <p:nvPr/>
          </p:nvSpPr>
          <p:spPr>
            <a:xfrm>
              <a:off x="6391149" y="2746545"/>
              <a:ext cx="1987143" cy="461665"/>
            </a:xfrm>
            <a:prstGeom prst="rect">
              <a:avLst/>
            </a:prstGeom>
            <a:noFill/>
          </p:spPr>
          <p:txBody>
            <a:bodyPr wrap="none" rtlCol="0">
              <a:spAutoFit/>
            </a:bodyPr>
            <a:lstStyle/>
            <a:p>
              <a:pPr algn="ctr"/>
              <a:r>
                <a:rPr lang="en-US" sz="2400" dirty="0" smtClean="0">
                  <a:solidFill>
                    <a:srgbClr val="FF00FF"/>
                  </a:solidFill>
                </a:rPr>
                <a:t>Mazen (Egypt)</a:t>
              </a:r>
              <a:endParaRPr lang="en-US" sz="2400" dirty="0">
                <a:solidFill>
                  <a:srgbClr val="FF00FF"/>
                </a:solidFill>
              </a:endParaRPr>
            </a:p>
          </p:txBody>
        </p:sp>
      </p:grpSp>
    </p:spTree>
    <p:extLst>
      <p:ext uri="{BB962C8B-B14F-4D97-AF65-F5344CB8AC3E}">
        <p14:creationId xmlns:p14="http://schemas.microsoft.com/office/powerpoint/2010/main" val="10430482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rPr dirty="0"/>
              <a:t>1996</a:t>
            </a:r>
          </a:p>
        </p:txBody>
      </p:sp>
      <p:pic>
        <p:nvPicPr>
          <p:cNvPr id="159" name="IMG_0679.jpg"/>
          <p:cNvPicPr>
            <a:picLocks noChangeAspect="1"/>
          </p:cNvPicPr>
          <p:nvPr/>
        </p:nvPicPr>
        <p:blipFill>
          <a:blip r:embed="rId2">
            <a:extLst/>
          </a:blip>
          <a:stretch>
            <a:fillRect/>
          </a:stretch>
        </p:blipFill>
        <p:spPr>
          <a:xfrm>
            <a:off x="1003300" y="1213046"/>
            <a:ext cx="4813300" cy="6229219"/>
          </a:xfrm>
          <a:prstGeom prst="rect">
            <a:avLst/>
          </a:prstGeom>
          <a:ln w="12700">
            <a:miter lim="400000"/>
          </a:ln>
        </p:spPr>
      </p:pic>
      <p:pic>
        <p:nvPicPr>
          <p:cNvPr id="160" name="hpc2-oreilly.jpg"/>
          <p:cNvPicPr>
            <a:picLocks noChangeAspect="1"/>
          </p:cNvPicPr>
          <p:nvPr/>
        </p:nvPicPr>
        <p:blipFill>
          <a:blip r:embed="rId3">
            <a:extLst/>
          </a:blip>
          <a:stretch>
            <a:fillRect/>
          </a:stretch>
        </p:blipFill>
        <p:spPr>
          <a:xfrm>
            <a:off x="7023100" y="990600"/>
            <a:ext cx="3696338" cy="4813301"/>
          </a:xfrm>
          <a:prstGeom prst="rect">
            <a:avLst/>
          </a:prstGeom>
          <a:ln w="12700">
            <a:miter lim="400000"/>
          </a:ln>
        </p:spPr>
      </p:pic>
      <p:pic>
        <p:nvPicPr>
          <p:cNvPr id="161" name="Snapshot 2009-04-22 10-26-32.png"/>
          <p:cNvPicPr>
            <a:picLocks noChangeAspect="1"/>
          </p:cNvPicPr>
          <p:nvPr/>
        </p:nvPicPr>
        <p:blipFill>
          <a:blip r:embed="rId4">
            <a:extLst/>
          </a:blip>
          <a:stretch>
            <a:fillRect/>
          </a:stretch>
        </p:blipFill>
        <p:spPr>
          <a:xfrm>
            <a:off x="7023100" y="6108700"/>
            <a:ext cx="8615835" cy="2730501"/>
          </a:xfrm>
          <a:prstGeom prst="rect">
            <a:avLst/>
          </a:prstGeom>
          <a:ln w="12700">
            <a:miter lim="400000"/>
          </a:ln>
        </p:spPr>
      </p:pic>
      <p:pic>
        <p:nvPicPr>
          <p:cNvPr id="162" name="Convex_3800_System_s1.jpg"/>
          <p:cNvPicPr>
            <a:picLocks noChangeAspect="1"/>
          </p:cNvPicPr>
          <p:nvPr/>
        </p:nvPicPr>
        <p:blipFill>
          <a:blip r:embed="rId5">
            <a:extLst/>
          </a:blip>
          <a:stretch>
            <a:fillRect/>
          </a:stretch>
        </p:blipFill>
        <p:spPr>
          <a:xfrm>
            <a:off x="11163300" y="1663700"/>
            <a:ext cx="4445000" cy="347980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265718" y="875292"/>
            <a:ext cx="4359897" cy="3188824"/>
          </a:xfrm>
          <a:prstGeom prst="rect">
            <a:avLst/>
          </a:prstGeom>
        </p:spPr>
      </p:pic>
      <p:pic>
        <p:nvPicPr>
          <p:cNvPr id="11" name="Picture 10"/>
          <p:cNvPicPr>
            <a:picLocks noChangeAspect="1"/>
          </p:cNvPicPr>
          <p:nvPr/>
        </p:nvPicPr>
        <p:blipFill>
          <a:blip r:embed="rId4"/>
          <a:stretch>
            <a:fillRect/>
          </a:stretch>
        </p:blipFill>
        <p:spPr>
          <a:xfrm>
            <a:off x="5845610" y="875292"/>
            <a:ext cx="4959883" cy="2553568"/>
          </a:xfrm>
          <a:prstGeom prst="rect">
            <a:avLst/>
          </a:prstGeom>
        </p:spPr>
      </p:pic>
      <p:pic>
        <p:nvPicPr>
          <p:cNvPr id="12" name="Picture 11"/>
          <p:cNvPicPr>
            <a:picLocks noChangeAspect="1"/>
          </p:cNvPicPr>
          <p:nvPr/>
        </p:nvPicPr>
        <p:blipFill>
          <a:blip r:embed="rId5"/>
          <a:stretch>
            <a:fillRect/>
          </a:stretch>
        </p:blipFill>
        <p:spPr>
          <a:xfrm>
            <a:off x="10865195" y="921131"/>
            <a:ext cx="3840204" cy="2808326"/>
          </a:xfrm>
          <a:prstGeom prst="rect">
            <a:avLst/>
          </a:prstGeom>
        </p:spPr>
      </p:pic>
      <p:pic>
        <p:nvPicPr>
          <p:cNvPr id="13" name="Picture 12"/>
          <p:cNvPicPr>
            <a:picLocks noChangeAspect="1"/>
          </p:cNvPicPr>
          <p:nvPr/>
        </p:nvPicPr>
        <p:blipFill>
          <a:blip r:embed="rId6"/>
          <a:stretch>
            <a:fillRect/>
          </a:stretch>
        </p:blipFill>
        <p:spPr>
          <a:xfrm>
            <a:off x="8977946" y="4754670"/>
            <a:ext cx="6079011" cy="3952516"/>
          </a:xfrm>
          <a:prstGeom prst="rect">
            <a:avLst/>
          </a:prstGeom>
        </p:spPr>
      </p:pic>
      <p:sp>
        <p:nvSpPr>
          <p:cNvPr id="14" name="TextBox 13"/>
          <p:cNvSpPr txBox="1"/>
          <p:nvPr/>
        </p:nvSpPr>
        <p:spPr>
          <a:xfrm>
            <a:off x="1523385" y="4675313"/>
            <a:ext cx="6319849" cy="4031873"/>
          </a:xfrm>
          <a:prstGeom prst="rect">
            <a:avLst/>
          </a:prstGeom>
          <a:noFill/>
        </p:spPr>
        <p:txBody>
          <a:bodyPr wrap="square" rtlCol="0">
            <a:spAutoFit/>
          </a:bodyPr>
          <a:lstStyle/>
          <a:p>
            <a:r>
              <a:rPr lang="en-US" sz="3200" dirty="0">
                <a:solidFill>
                  <a:srgbClr val="FFFF00"/>
                </a:solidFill>
              </a:rPr>
              <a:t>New </a:t>
            </a:r>
            <a:r>
              <a:rPr lang="en-US" sz="3200" dirty="0" smtClean="0">
                <a:solidFill>
                  <a:srgbClr val="FFFF00"/>
                </a:solidFill>
              </a:rPr>
              <a:t>York, </a:t>
            </a:r>
            <a:r>
              <a:rPr lang="en-US" sz="3200" dirty="0">
                <a:solidFill>
                  <a:srgbClr val="FFFF00"/>
                </a:solidFill>
              </a:rPr>
              <a:t>Los </a:t>
            </a:r>
            <a:r>
              <a:rPr lang="en-US" sz="3200" dirty="0" smtClean="0">
                <a:solidFill>
                  <a:srgbClr val="FFFF00"/>
                </a:solidFill>
              </a:rPr>
              <a:t>Angeles, </a:t>
            </a:r>
            <a:r>
              <a:rPr lang="en-US" sz="3200" dirty="0">
                <a:solidFill>
                  <a:srgbClr val="FFFF00"/>
                </a:solidFill>
              </a:rPr>
              <a:t>Ann </a:t>
            </a:r>
            <a:r>
              <a:rPr lang="en-US" sz="3200" dirty="0" smtClean="0">
                <a:solidFill>
                  <a:srgbClr val="FFFF00"/>
                </a:solidFill>
              </a:rPr>
              <a:t>Arbor, Chicago, Washington </a:t>
            </a:r>
            <a:r>
              <a:rPr lang="en-US" sz="3200" dirty="0">
                <a:solidFill>
                  <a:srgbClr val="FFFF00"/>
                </a:solidFill>
              </a:rPr>
              <a:t>DC, </a:t>
            </a:r>
            <a:r>
              <a:rPr lang="en-US" sz="3200" dirty="0" smtClean="0">
                <a:solidFill>
                  <a:srgbClr val="FFFF00"/>
                </a:solidFill>
              </a:rPr>
              <a:t>Memphis, Seattle, </a:t>
            </a:r>
            <a:r>
              <a:rPr lang="en-US" sz="3200" dirty="0">
                <a:solidFill>
                  <a:srgbClr val="FFFF00"/>
                </a:solidFill>
              </a:rPr>
              <a:t>Seoul, Barcelona,  London</a:t>
            </a:r>
            <a:r>
              <a:rPr lang="en-US" sz="3200" dirty="0" smtClean="0">
                <a:solidFill>
                  <a:srgbClr val="FFFF00"/>
                </a:solidFill>
              </a:rPr>
              <a:t>, Mexico City,  </a:t>
            </a:r>
            <a:r>
              <a:rPr lang="en-US" sz="3200" dirty="0">
                <a:solidFill>
                  <a:srgbClr val="FFFF00"/>
                </a:solidFill>
              </a:rPr>
              <a:t>Amsterdam, </a:t>
            </a:r>
            <a:r>
              <a:rPr lang="en-US" sz="3200" dirty="0" smtClean="0">
                <a:solidFill>
                  <a:srgbClr val="FFFF00"/>
                </a:solidFill>
              </a:rPr>
              <a:t>Manila Melbourne</a:t>
            </a:r>
            <a:r>
              <a:rPr lang="en-US" sz="3200" dirty="0">
                <a:solidFill>
                  <a:srgbClr val="FFFF00"/>
                </a:solidFill>
              </a:rPr>
              <a:t>, </a:t>
            </a:r>
            <a:r>
              <a:rPr lang="en-US" sz="3200" dirty="0" smtClean="0">
                <a:solidFill>
                  <a:srgbClr val="FFFF00"/>
                </a:solidFill>
              </a:rPr>
              <a:t>Perth...</a:t>
            </a:r>
          </a:p>
          <a:p>
            <a:endParaRPr lang="en-US" sz="3200" dirty="0" smtClean="0">
              <a:solidFill>
                <a:srgbClr val="FFFF00"/>
              </a:solidFill>
            </a:endParaRPr>
          </a:p>
          <a:p>
            <a:r>
              <a:rPr lang="en-US" sz="3200" dirty="0" smtClean="0">
                <a:solidFill>
                  <a:srgbClr val="FFFF00"/>
                </a:solidFill>
              </a:rPr>
              <a:t>http://office-</a:t>
            </a:r>
            <a:r>
              <a:rPr lang="en-US" sz="3200" dirty="0" err="1" smtClean="0">
                <a:solidFill>
                  <a:srgbClr val="FFFF00"/>
                </a:solidFill>
              </a:rPr>
              <a:t>hours.dr</a:t>
            </a:r>
            <a:r>
              <a:rPr lang="en-US" sz="3200" dirty="0" smtClean="0">
                <a:solidFill>
                  <a:srgbClr val="FFFF00"/>
                </a:solidFill>
              </a:rPr>
              <a:t>-</a:t>
            </a:r>
            <a:r>
              <a:rPr lang="en-US" sz="3200" dirty="0" err="1" smtClean="0">
                <a:solidFill>
                  <a:srgbClr val="FFFF00"/>
                </a:solidFill>
              </a:rPr>
              <a:t>chuck.com</a:t>
            </a:r>
            <a:endParaRPr lang="en-US" sz="3200" dirty="0">
              <a:solidFill>
                <a:srgbClr val="FFFF00"/>
              </a:solidFill>
            </a:endParaRPr>
          </a:p>
        </p:txBody>
      </p:sp>
    </p:spTree>
    <p:extLst>
      <p:ext uri="{BB962C8B-B14F-4D97-AF65-F5344CB8AC3E}">
        <p14:creationId xmlns:p14="http://schemas.microsoft.com/office/powerpoint/2010/main" val="384881485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06517" y="8188662"/>
            <a:ext cx="5545709" cy="584776"/>
          </a:xfrm>
          <a:prstGeom prst="rect">
            <a:avLst/>
          </a:prstGeom>
        </p:spPr>
        <p:txBody>
          <a:bodyPr wrap="none">
            <a:spAutoFit/>
          </a:bodyPr>
          <a:lstStyle/>
          <a:p>
            <a:r>
              <a:rPr lang="en-US" sz="3200" dirty="0">
                <a:solidFill>
                  <a:srgbClr val="FFFF00"/>
                </a:solidFill>
              </a:rPr>
              <a:t>https://</a:t>
            </a:r>
            <a:r>
              <a:rPr lang="en-US" sz="3200" dirty="0" err="1">
                <a:solidFill>
                  <a:srgbClr val="FFFF00"/>
                </a:solidFill>
              </a:rPr>
              <a:t>youtu.be</a:t>
            </a:r>
            <a:r>
              <a:rPr lang="en-US" sz="3200" dirty="0">
                <a:solidFill>
                  <a:srgbClr val="FFFF00"/>
                </a:solidFill>
              </a:rPr>
              <a:t>/4hIwl_8hmq8</a:t>
            </a:r>
          </a:p>
        </p:txBody>
      </p:sp>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000" y="682474"/>
            <a:ext cx="13196209" cy="6915284"/>
          </a:xfrm>
          <a:prstGeom prst="rect">
            <a:avLst/>
          </a:prstGeom>
        </p:spPr>
      </p:pic>
    </p:spTree>
    <p:extLst>
      <p:ext uri="{BB962C8B-B14F-4D97-AF65-F5344CB8AC3E}">
        <p14:creationId xmlns:p14="http://schemas.microsoft.com/office/powerpoint/2010/main" val="143613455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189" y="0"/>
            <a:ext cx="11698806" cy="9144000"/>
          </a:xfrm>
          <a:prstGeom prst="rect">
            <a:avLst/>
          </a:prstGeom>
        </p:spPr>
      </p:pic>
      <p:sp>
        <p:nvSpPr>
          <p:cNvPr id="3" name="Shape 302"/>
          <p:cNvSpPr/>
          <p:nvPr/>
        </p:nvSpPr>
        <p:spPr>
          <a:xfrm>
            <a:off x="646422" y="7831455"/>
            <a:ext cx="1025922"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rPr dirty="0" smtClean="0"/>
              <a:t>20</a:t>
            </a:r>
            <a:r>
              <a:rPr lang="en-US" dirty="0" smtClean="0"/>
              <a:t>15</a:t>
            </a:r>
            <a:endParaRPr dirty="0"/>
          </a:p>
        </p:txBody>
      </p:sp>
    </p:spTree>
    <p:extLst>
      <p:ext uri="{BB962C8B-B14F-4D97-AF65-F5344CB8AC3E}">
        <p14:creationId xmlns:p14="http://schemas.microsoft.com/office/powerpoint/2010/main" val="317485892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141" y="0"/>
            <a:ext cx="12525194" cy="9144000"/>
          </a:xfrm>
          <a:prstGeom prst="rect">
            <a:avLst/>
          </a:prstGeom>
        </p:spPr>
      </p:pic>
    </p:spTree>
    <p:extLst>
      <p:ext uri="{BB962C8B-B14F-4D97-AF65-F5344CB8AC3E}">
        <p14:creationId xmlns:p14="http://schemas.microsoft.com/office/powerpoint/2010/main" val="309161546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1334356" y="255822"/>
            <a:ext cx="14171200" cy="1948561"/>
          </a:xfrm>
          <a:prstGeom prst="rect">
            <a:avLst/>
          </a:prstGeom>
        </p:spPr>
        <p:txBody>
          <a:bodyPr lIns="162526" tIns="162526" rIns="162526" bIns="162526" anchor="b" anchorCtr="0">
            <a:noAutofit/>
          </a:bodyPr>
          <a:lstStyle/>
          <a:p>
            <a:pPr algn="l"/>
            <a:r>
              <a:rPr lang="en" dirty="0" smtClean="0"/>
              <a:t>Open </a:t>
            </a:r>
            <a:r>
              <a:rPr lang="en" dirty="0"/>
              <a:t>Educational Resources</a:t>
            </a:r>
          </a:p>
        </p:txBody>
      </p:sp>
      <p:pic>
        <p:nvPicPr>
          <p:cNvPr id="450" name="Shape 450"/>
          <p:cNvPicPr preferRelativeResize="0"/>
          <p:nvPr/>
        </p:nvPicPr>
        <p:blipFill>
          <a:blip r:embed="rId3">
            <a:alphaModFix/>
          </a:blip>
          <a:stretch>
            <a:fillRect/>
          </a:stretch>
        </p:blipFill>
        <p:spPr>
          <a:xfrm>
            <a:off x="810133" y="2761733"/>
            <a:ext cx="3841511" cy="5408978"/>
          </a:xfrm>
          <a:prstGeom prst="rect">
            <a:avLst/>
          </a:prstGeom>
          <a:noFill/>
          <a:ln>
            <a:noFill/>
          </a:ln>
        </p:spPr>
      </p:pic>
      <p:pic>
        <p:nvPicPr>
          <p:cNvPr id="451" name="Shape 451"/>
          <p:cNvPicPr preferRelativeResize="0"/>
          <p:nvPr/>
        </p:nvPicPr>
        <p:blipFill>
          <a:blip r:embed="rId4">
            <a:alphaModFix/>
          </a:blip>
          <a:stretch>
            <a:fillRect/>
          </a:stretch>
        </p:blipFill>
        <p:spPr>
          <a:xfrm>
            <a:off x="5484801" y="3211276"/>
            <a:ext cx="2950267" cy="3818532"/>
          </a:xfrm>
          <a:prstGeom prst="rect">
            <a:avLst/>
          </a:prstGeom>
          <a:noFill/>
          <a:ln>
            <a:noFill/>
          </a:ln>
        </p:spPr>
      </p:pic>
      <p:pic>
        <p:nvPicPr>
          <p:cNvPr id="452" name="Shape 452"/>
          <p:cNvPicPr preferRelativeResize="0"/>
          <p:nvPr/>
        </p:nvPicPr>
        <p:blipFill>
          <a:blip r:embed="rId5">
            <a:alphaModFix/>
          </a:blip>
          <a:stretch>
            <a:fillRect/>
          </a:stretch>
        </p:blipFill>
        <p:spPr>
          <a:xfrm>
            <a:off x="12074398" y="3250262"/>
            <a:ext cx="2827776" cy="3687013"/>
          </a:xfrm>
          <a:prstGeom prst="rect">
            <a:avLst/>
          </a:prstGeom>
          <a:noFill/>
          <a:ln>
            <a:noFill/>
          </a:ln>
        </p:spPr>
      </p:pic>
      <p:pic>
        <p:nvPicPr>
          <p:cNvPr id="453" name="Shape 453"/>
          <p:cNvPicPr preferRelativeResize="0"/>
          <p:nvPr/>
        </p:nvPicPr>
        <p:blipFill>
          <a:blip r:embed="rId6">
            <a:alphaModFix/>
          </a:blip>
          <a:stretch>
            <a:fillRect/>
          </a:stretch>
        </p:blipFill>
        <p:spPr>
          <a:xfrm>
            <a:off x="8907423" y="3238833"/>
            <a:ext cx="2827767" cy="3709865"/>
          </a:xfrm>
          <a:prstGeom prst="rect">
            <a:avLst/>
          </a:prstGeom>
          <a:noFill/>
          <a:ln>
            <a:noFill/>
          </a:ln>
        </p:spPr>
      </p:pic>
      <p:pic>
        <p:nvPicPr>
          <p:cNvPr id="2" name="Picture 1" descr="imgr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6294" y="7590066"/>
            <a:ext cx="3338710" cy="1161290"/>
          </a:xfrm>
          <a:prstGeom prst="rect">
            <a:avLst/>
          </a:prstGeom>
        </p:spPr>
      </p:pic>
    </p:spTree>
    <p:extLst>
      <p:ext uri="{BB962C8B-B14F-4D97-AF65-F5344CB8AC3E}">
        <p14:creationId xmlns:p14="http://schemas.microsoft.com/office/powerpoint/2010/main" val="42137961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76" y="147261"/>
            <a:ext cx="15278100" cy="8661400"/>
          </a:xfrm>
          <a:prstGeom prst="rect">
            <a:avLst/>
          </a:prstGeom>
        </p:spPr>
      </p:pic>
    </p:spTree>
    <p:extLst>
      <p:ext uri="{BB962C8B-B14F-4D97-AF65-F5344CB8AC3E}">
        <p14:creationId xmlns:p14="http://schemas.microsoft.com/office/powerpoint/2010/main" val="180043817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854" y="609009"/>
            <a:ext cx="12090400" cy="8305800"/>
          </a:xfrm>
          <a:prstGeom prst="rect">
            <a:avLst/>
          </a:prstGeom>
        </p:spPr>
      </p:pic>
    </p:spTree>
    <p:extLst>
      <p:ext uri="{BB962C8B-B14F-4D97-AF65-F5344CB8AC3E}">
        <p14:creationId xmlns:p14="http://schemas.microsoft.com/office/powerpoint/2010/main" val="126578079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68" y="0"/>
            <a:ext cx="15985327" cy="9408980"/>
          </a:xfrm>
          <a:prstGeom prst="rect">
            <a:avLst/>
          </a:prstGeom>
        </p:spPr>
      </p:pic>
    </p:spTree>
    <p:extLst>
      <p:ext uri="{BB962C8B-B14F-4D97-AF65-F5344CB8AC3E}">
        <p14:creationId xmlns:p14="http://schemas.microsoft.com/office/powerpoint/2010/main" val="122487248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Beyond the LMS</a:t>
            </a:r>
            <a:endParaRPr lang="en-US" dirty="0"/>
          </a:p>
        </p:txBody>
      </p:sp>
      <p:sp>
        <p:nvSpPr>
          <p:cNvPr id="5" name="Text Placeholder 4"/>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35485893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3"/>
          <p:cNvSpPr>
            <a:spLocks noGrp="1"/>
          </p:cNvSpPr>
          <p:nvPr>
            <p:ph type="sldNum" sz="quarter" idx="10"/>
          </p:nvPr>
        </p:nvSpPr>
        <p:spPr bwMode="auto">
          <a:xfrm>
            <a:off x="11650133" y="8534400"/>
            <a:ext cx="3386667"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300">
                <a:solidFill>
                  <a:schemeClr val="tx1"/>
                </a:solidFill>
                <a:latin typeface="Arial" charset="0"/>
                <a:ea typeface="ＭＳ Ｐゴシック" charset="0"/>
                <a:cs typeface="ＭＳ Ｐゴシック" charset="0"/>
              </a:defRPr>
            </a:lvl1pPr>
            <a:lvl2pPr marL="1320742" indent="-507978" eaLnBrk="0" hangingPunct="0">
              <a:defRPr sz="4300">
                <a:solidFill>
                  <a:schemeClr val="tx1"/>
                </a:solidFill>
                <a:latin typeface="Arial" charset="0"/>
                <a:ea typeface="ＭＳ Ｐゴシック" charset="0"/>
              </a:defRPr>
            </a:lvl2pPr>
            <a:lvl3pPr marL="2031911" indent="-406382" eaLnBrk="0" hangingPunct="0">
              <a:defRPr sz="4300">
                <a:solidFill>
                  <a:schemeClr val="tx1"/>
                </a:solidFill>
                <a:latin typeface="Arial" charset="0"/>
                <a:ea typeface="ＭＳ Ｐゴシック" charset="0"/>
              </a:defRPr>
            </a:lvl3pPr>
            <a:lvl4pPr marL="2844676" indent="-406382" eaLnBrk="0" hangingPunct="0">
              <a:defRPr sz="4300">
                <a:solidFill>
                  <a:schemeClr val="tx1"/>
                </a:solidFill>
                <a:latin typeface="Arial" charset="0"/>
                <a:ea typeface="ＭＳ Ｐゴシック" charset="0"/>
              </a:defRPr>
            </a:lvl4pPr>
            <a:lvl5pPr marL="3657440" indent="-406382" eaLnBrk="0" hangingPunct="0">
              <a:defRPr sz="4300">
                <a:solidFill>
                  <a:schemeClr val="tx1"/>
                </a:solidFill>
                <a:latin typeface="Arial" charset="0"/>
                <a:ea typeface="ＭＳ Ｐゴシック" charset="0"/>
              </a:defRPr>
            </a:lvl5pPr>
            <a:lvl6pPr marL="4470204" indent="-406382" eaLnBrk="0" fontAlgn="base" hangingPunct="0">
              <a:spcBef>
                <a:spcPct val="0"/>
              </a:spcBef>
              <a:spcAft>
                <a:spcPct val="0"/>
              </a:spcAft>
              <a:defRPr sz="4300">
                <a:solidFill>
                  <a:schemeClr val="tx1"/>
                </a:solidFill>
                <a:latin typeface="Arial" charset="0"/>
                <a:ea typeface="ＭＳ Ｐゴシック" charset="0"/>
              </a:defRPr>
            </a:lvl6pPr>
            <a:lvl7pPr marL="5282969" indent="-406382" eaLnBrk="0" fontAlgn="base" hangingPunct="0">
              <a:spcBef>
                <a:spcPct val="0"/>
              </a:spcBef>
              <a:spcAft>
                <a:spcPct val="0"/>
              </a:spcAft>
              <a:defRPr sz="4300">
                <a:solidFill>
                  <a:schemeClr val="tx1"/>
                </a:solidFill>
                <a:latin typeface="Arial" charset="0"/>
                <a:ea typeface="ＭＳ Ｐゴシック" charset="0"/>
              </a:defRPr>
            </a:lvl7pPr>
            <a:lvl8pPr marL="6095733" indent="-406382" eaLnBrk="0" fontAlgn="base" hangingPunct="0">
              <a:spcBef>
                <a:spcPct val="0"/>
              </a:spcBef>
              <a:spcAft>
                <a:spcPct val="0"/>
              </a:spcAft>
              <a:defRPr sz="4300">
                <a:solidFill>
                  <a:schemeClr val="tx1"/>
                </a:solidFill>
                <a:latin typeface="Arial" charset="0"/>
                <a:ea typeface="ＭＳ Ｐゴシック" charset="0"/>
              </a:defRPr>
            </a:lvl8pPr>
            <a:lvl9pPr marL="6908498" indent="-406382" eaLnBrk="0" fontAlgn="base" hangingPunct="0">
              <a:spcBef>
                <a:spcPct val="0"/>
              </a:spcBef>
              <a:spcAft>
                <a:spcPct val="0"/>
              </a:spcAft>
              <a:defRPr sz="4300">
                <a:solidFill>
                  <a:schemeClr val="tx1"/>
                </a:solidFill>
                <a:latin typeface="Arial" charset="0"/>
                <a:ea typeface="ＭＳ Ｐゴシック" charset="0"/>
              </a:defRPr>
            </a:lvl9pPr>
          </a:lstStyle>
          <a:p>
            <a:pPr defTabSz="1625529" eaLnBrk="1" hangingPunct="1"/>
            <a:r>
              <a:rPr lang="en-US" sz="1600">
                <a:solidFill>
                  <a:schemeClr val="bg1"/>
                </a:solidFill>
                <a:latin typeface="Trebuchet MS" charset="0"/>
              </a:rPr>
              <a:t>Page </a:t>
            </a:r>
            <a:fld id="{2DB8505B-41AB-A047-B635-FE6276A86432}" type="slidenum">
              <a:rPr lang="en-US" sz="1600">
                <a:solidFill>
                  <a:schemeClr val="bg1"/>
                </a:solidFill>
                <a:latin typeface="Trebuchet MS" charset="0"/>
              </a:rPr>
              <a:pPr defTabSz="1625529" eaLnBrk="1" hangingPunct="1"/>
              <a:t>59</a:t>
            </a:fld>
            <a:endParaRPr lang="en-US" sz="1600">
              <a:solidFill>
                <a:schemeClr val="bg1"/>
              </a:solidFill>
              <a:latin typeface="Trebuchet MS" charset="0"/>
            </a:endParaRPr>
          </a:p>
        </p:txBody>
      </p:sp>
      <p:sp>
        <p:nvSpPr>
          <p:cNvPr id="8" name="Rectangle 2"/>
          <p:cNvSpPr txBox="1">
            <a:spLocks noChangeArrowheads="1"/>
          </p:cNvSpPr>
          <p:nvPr/>
        </p:nvSpPr>
        <p:spPr>
          <a:xfrm>
            <a:off x="3115734" y="1016000"/>
            <a:ext cx="10024533" cy="3860800"/>
          </a:xfrm>
          <a:prstGeom prst="rect">
            <a:avLst/>
          </a:prstGeom>
          <a:effectLst>
            <a:outerShdw blurRad="63500" dist="38099" dir="2700000" algn="ctr" rotWithShape="0">
              <a:schemeClr val="bg2">
                <a:alpha val="75000"/>
              </a:schemeClr>
            </a:outerShdw>
          </a:effectLst>
        </p:spPr>
        <p:txBody>
          <a:bodyPr lIns="162553" tIns="81276" rIns="162553" bIns="81276" anchor="ctr">
            <a:normAutofit fontScale="97500"/>
          </a:bodyPr>
          <a:lstStyle>
            <a:lvl1pPr algn="ctr" defTabSz="914400" rtl="0" eaLnBrk="1" latinLnBrk="0" hangingPunct="1">
              <a:spcBef>
                <a:spcPct val="0"/>
              </a:spcBef>
              <a:buNone/>
              <a:defRPr sz="4400" kern="1200">
                <a:solidFill>
                  <a:srgbClr val="2A4B7E"/>
                </a:solidFill>
                <a:latin typeface="+mj-lt"/>
                <a:ea typeface="+mj-ea"/>
                <a:cs typeface="+mj-cs"/>
              </a:defRPr>
            </a:lvl1pPr>
          </a:lstStyle>
          <a:p>
            <a:pPr>
              <a:defRPr/>
            </a:pPr>
            <a:endParaRPr lang="en-US" sz="6400" b="1" dirty="0"/>
          </a:p>
        </p:txBody>
      </p:sp>
      <p:pic>
        <p:nvPicPr>
          <p:cNvPr id="69635" name="Picture 1" descr="1.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052" y="0"/>
            <a:ext cx="14370756" cy="9144000"/>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69636" name="Rectangle 2"/>
          <p:cNvSpPr>
            <a:spLocks noChangeArrowheads="1"/>
          </p:cNvSpPr>
          <p:nvPr/>
        </p:nvSpPr>
        <p:spPr bwMode="auto">
          <a:xfrm>
            <a:off x="5438426" y="7217833"/>
            <a:ext cx="9985022" cy="34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553" tIns="81276" rIns="162553" bIns="81276">
            <a:spAutoFit/>
          </a:bodyPr>
          <a:lstStyle/>
          <a:p>
            <a:r>
              <a:rPr lang="en-US">
                <a:hlinkClick r:id="rId4"/>
              </a:rPr>
              <a:t>https://net.educause.edu/ir/library/pdf/eli3035.pdf</a:t>
            </a:r>
            <a:r>
              <a:rPr lang="en-US"/>
              <a:t> </a:t>
            </a:r>
          </a:p>
        </p:txBody>
      </p:sp>
    </p:spTree>
    <p:extLst>
      <p:ext uri="{BB962C8B-B14F-4D97-AF65-F5344CB8AC3E}">
        <p14:creationId xmlns:p14="http://schemas.microsoft.com/office/powerpoint/2010/main" val="23710022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4" name="Snapshot 2009-04-22 20-19-12.png"/>
          <p:cNvPicPr>
            <a:picLocks noChangeAspect="1"/>
          </p:cNvPicPr>
          <p:nvPr/>
        </p:nvPicPr>
        <p:blipFill>
          <a:blip r:embed="rId2">
            <a:extLst/>
          </a:blip>
          <a:stretch>
            <a:fillRect/>
          </a:stretch>
        </p:blipFill>
        <p:spPr>
          <a:xfrm>
            <a:off x="2463800" y="419100"/>
            <a:ext cx="13042901" cy="8310668"/>
          </a:xfrm>
          <a:prstGeom prst="rect">
            <a:avLst/>
          </a:prstGeom>
          <a:ln w="12700">
            <a:miter lim="400000"/>
          </a:ln>
        </p:spPr>
      </p:pic>
      <p:sp>
        <p:nvSpPr>
          <p:cNvPr id="165" name="Shape 165"/>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r>
              <a:t>1996</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7" descr="nt2.jpg"/>
          <p:cNvPicPr>
            <a:picLocks noChangeAspect="1"/>
          </p:cNvPicPr>
          <p:nvPr/>
        </p:nvPicPr>
        <p:blipFill>
          <a:blip r:embed="rId2">
            <a:alphaModFix amt="15000"/>
            <a:extLst>
              <a:ext uri="{28A0092B-C50C-407E-A947-70E740481C1C}">
                <a14:useLocalDpi xmlns:a14="http://schemas.microsoft.com/office/drawing/2010/main" val="0"/>
              </a:ext>
            </a:extLst>
          </a:blip>
          <a:srcRect/>
          <a:stretch>
            <a:fillRect/>
          </a:stretch>
        </p:blipFill>
        <p:spPr bwMode="auto">
          <a:xfrm>
            <a:off x="1893712" y="27517"/>
            <a:ext cx="12891911" cy="9152468"/>
          </a:xfrm>
          <a:prstGeom prst="rect">
            <a:avLst/>
          </a:prstGeom>
          <a:noFill/>
          <a:ln>
            <a:noFill/>
          </a:ln>
          <a:extLst>
            <a:ext uri="{909E8E84-426E-40dd-AFC4-6F175D3DCCD1}">
              <a14:hiddenFill xmlns:a14="http://schemas.microsoft.com/office/drawing/2010/main">
                <a:solidFill>
                  <a:srgbClr val="FFFFFF">
                    <a:alpha val="1490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3" name="Title 1"/>
          <p:cNvSpPr>
            <a:spLocks noGrp="1"/>
          </p:cNvSpPr>
          <p:nvPr>
            <p:ph type="title"/>
          </p:nvPr>
        </p:nvSpPr>
        <p:spPr>
          <a:xfrm>
            <a:off x="775726" y="1527026"/>
            <a:ext cx="14009897" cy="1524000"/>
          </a:xfrm>
        </p:spPr>
        <p:txBody>
          <a:bodyPr/>
          <a:lstStyle/>
          <a:p>
            <a:pPr algn="l" eaLnBrk="1" hangingPunct="1"/>
            <a:r>
              <a:rPr lang="en-US" sz="7800" dirty="0">
                <a:solidFill>
                  <a:schemeClr val="bg1"/>
                </a:solidFill>
                <a:latin typeface="Calibri" charset="0"/>
              </a:rPr>
              <a:t>The Conclusion:</a:t>
            </a:r>
            <a:br>
              <a:rPr lang="en-US" sz="7800" dirty="0">
                <a:solidFill>
                  <a:schemeClr val="bg1"/>
                </a:solidFill>
                <a:latin typeface="Calibri" charset="0"/>
              </a:rPr>
            </a:br>
            <a:r>
              <a:rPr lang="en-US" sz="7800" dirty="0">
                <a:solidFill>
                  <a:schemeClr val="bg1"/>
                </a:solidFill>
                <a:latin typeface="Calibri" charset="0"/>
              </a:rPr>
              <a:t>The NGDLE is </a:t>
            </a:r>
            <a:r>
              <a:rPr lang="en-US" sz="7800" b="1" dirty="0">
                <a:solidFill>
                  <a:schemeClr val="bg1"/>
                </a:solidFill>
                <a:latin typeface="Calibri" charset="0"/>
              </a:rPr>
              <a:t>More</a:t>
            </a:r>
            <a:r>
              <a:rPr lang="en-US" sz="7800" dirty="0">
                <a:solidFill>
                  <a:schemeClr val="bg1"/>
                </a:solidFill>
                <a:latin typeface="Calibri" charset="0"/>
              </a:rPr>
              <a:t> Than an LMS</a:t>
            </a:r>
          </a:p>
        </p:txBody>
      </p:sp>
      <p:sp>
        <p:nvSpPr>
          <p:cNvPr id="7987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300">
                <a:solidFill>
                  <a:schemeClr val="tx1"/>
                </a:solidFill>
                <a:latin typeface="Arial" charset="0"/>
                <a:ea typeface="ＭＳ Ｐゴシック" charset="0"/>
                <a:cs typeface="ＭＳ Ｐゴシック" charset="0"/>
              </a:defRPr>
            </a:lvl1pPr>
            <a:lvl2pPr marL="1320742" indent="-507978" eaLnBrk="0" hangingPunct="0">
              <a:defRPr sz="4300">
                <a:solidFill>
                  <a:schemeClr val="tx1"/>
                </a:solidFill>
                <a:latin typeface="Arial" charset="0"/>
                <a:ea typeface="ＭＳ Ｐゴシック" charset="0"/>
              </a:defRPr>
            </a:lvl2pPr>
            <a:lvl3pPr marL="2031911" indent="-406382" eaLnBrk="0" hangingPunct="0">
              <a:defRPr sz="4300">
                <a:solidFill>
                  <a:schemeClr val="tx1"/>
                </a:solidFill>
                <a:latin typeface="Arial" charset="0"/>
                <a:ea typeface="ＭＳ Ｐゴシック" charset="0"/>
              </a:defRPr>
            </a:lvl3pPr>
            <a:lvl4pPr marL="2844676" indent="-406382" eaLnBrk="0" hangingPunct="0">
              <a:defRPr sz="4300">
                <a:solidFill>
                  <a:schemeClr val="tx1"/>
                </a:solidFill>
                <a:latin typeface="Arial" charset="0"/>
                <a:ea typeface="ＭＳ Ｐゴシック" charset="0"/>
              </a:defRPr>
            </a:lvl4pPr>
            <a:lvl5pPr marL="3657440" indent="-406382" eaLnBrk="0" hangingPunct="0">
              <a:defRPr sz="4300">
                <a:solidFill>
                  <a:schemeClr val="tx1"/>
                </a:solidFill>
                <a:latin typeface="Arial" charset="0"/>
                <a:ea typeface="ＭＳ Ｐゴシック" charset="0"/>
              </a:defRPr>
            </a:lvl5pPr>
            <a:lvl6pPr marL="4470204" indent="-406382" defTabSz="801476" eaLnBrk="0" fontAlgn="base" hangingPunct="0">
              <a:spcBef>
                <a:spcPct val="0"/>
              </a:spcBef>
              <a:spcAft>
                <a:spcPct val="0"/>
              </a:spcAft>
              <a:defRPr sz="4300">
                <a:solidFill>
                  <a:schemeClr val="tx1"/>
                </a:solidFill>
                <a:latin typeface="Arial" charset="0"/>
                <a:ea typeface="ＭＳ Ｐゴシック" charset="0"/>
              </a:defRPr>
            </a:lvl6pPr>
            <a:lvl7pPr marL="5282969" indent="-406382" defTabSz="801476" eaLnBrk="0" fontAlgn="base" hangingPunct="0">
              <a:spcBef>
                <a:spcPct val="0"/>
              </a:spcBef>
              <a:spcAft>
                <a:spcPct val="0"/>
              </a:spcAft>
              <a:defRPr sz="4300">
                <a:solidFill>
                  <a:schemeClr val="tx1"/>
                </a:solidFill>
                <a:latin typeface="Arial" charset="0"/>
                <a:ea typeface="ＭＳ Ｐゴシック" charset="0"/>
              </a:defRPr>
            </a:lvl7pPr>
            <a:lvl8pPr marL="6095733" indent="-406382" defTabSz="801476" eaLnBrk="0" fontAlgn="base" hangingPunct="0">
              <a:spcBef>
                <a:spcPct val="0"/>
              </a:spcBef>
              <a:spcAft>
                <a:spcPct val="0"/>
              </a:spcAft>
              <a:defRPr sz="4300">
                <a:solidFill>
                  <a:schemeClr val="tx1"/>
                </a:solidFill>
                <a:latin typeface="Arial" charset="0"/>
                <a:ea typeface="ＭＳ Ｐゴシック" charset="0"/>
              </a:defRPr>
            </a:lvl8pPr>
            <a:lvl9pPr marL="6908498" indent="-406382" defTabSz="801476" eaLnBrk="0" fontAlgn="base" hangingPunct="0">
              <a:spcBef>
                <a:spcPct val="0"/>
              </a:spcBef>
              <a:spcAft>
                <a:spcPct val="0"/>
              </a:spcAft>
              <a:defRPr sz="4300">
                <a:solidFill>
                  <a:schemeClr val="tx1"/>
                </a:solidFill>
                <a:latin typeface="Arial" charset="0"/>
                <a:ea typeface="ＭＳ Ｐゴシック" charset="0"/>
              </a:defRPr>
            </a:lvl9pPr>
          </a:lstStyle>
          <a:p>
            <a:pPr eaLnBrk="1" hangingPunct="1"/>
            <a:fld id="{8758D450-D5D6-A943-BA9D-E863FDFFF274}" type="slidenum">
              <a:rPr lang="en-US" sz="1600">
                <a:solidFill>
                  <a:srgbClr val="2A4B7E"/>
                </a:solidFill>
              </a:rPr>
              <a:pPr eaLnBrk="1" hangingPunct="1"/>
              <a:t>60</a:t>
            </a:fld>
            <a:endParaRPr lang="en-US" sz="1600">
              <a:solidFill>
                <a:srgbClr val="2A4B7E"/>
              </a:solidFill>
            </a:endParaRPr>
          </a:p>
        </p:txBody>
      </p:sp>
      <p:sp>
        <p:nvSpPr>
          <p:cNvPr id="79875" name="Rectangle 2"/>
          <p:cNvSpPr>
            <a:spLocks noChangeArrowheads="1"/>
          </p:cNvSpPr>
          <p:nvPr/>
        </p:nvSpPr>
        <p:spPr bwMode="auto">
          <a:xfrm>
            <a:off x="1893712" y="4264619"/>
            <a:ext cx="11009490" cy="262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553" tIns="81276" rIns="162553" bIns="81276">
            <a:spAutoFit/>
          </a:bodyPr>
          <a:lstStyle/>
          <a:p>
            <a:r>
              <a:rPr lang="en-US" sz="3200" dirty="0"/>
              <a:t>“An early conclusion from our research is that although the </a:t>
            </a:r>
            <a:r>
              <a:rPr lang="en-US" sz="3200" b="1" dirty="0"/>
              <a:t>NGDLE might include a traditional LMS as a component</a:t>
            </a:r>
            <a:r>
              <a:rPr lang="en-US" sz="3200" dirty="0"/>
              <a:t>, it will not itself be a single application like the current LMS or other enterprise applications. Rather, </a:t>
            </a:r>
            <a:r>
              <a:rPr lang="en-US" sz="3200" b="1" dirty="0"/>
              <a:t>the NGDLE will be an ecosystem of sorts </a:t>
            </a:r>
            <a:r>
              <a:rPr lang="en-US" sz="3200" dirty="0"/>
              <a:t>. . . “ </a:t>
            </a:r>
          </a:p>
        </p:txBody>
      </p:sp>
      <p:sp>
        <p:nvSpPr>
          <p:cNvPr id="79876" name="Rectangle 6"/>
          <p:cNvSpPr>
            <a:spLocks noChangeArrowheads="1"/>
          </p:cNvSpPr>
          <p:nvPr/>
        </p:nvSpPr>
        <p:spPr bwMode="auto">
          <a:xfrm>
            <a:off x="513962" y="8202895"/>
            <a:ext cx="998502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553" tIns="81276" rIns="162553" bIns="81276">
            <a:spAutoFit/>
          </a:bodyPr>
          <a:lstStyle/>
          <a:p>
            <a:r>
              <a:rPr lang="en-US" sz="2100" dirty="0">
                <a:hlinkClick r:id="rId3"/>
              </a:rPr>
              <a:t>https://net.educause.edu/ir/library/pdf/eli3035.pdf</a:t>
            </a:r>
            <a:r>
              <a:rPr lang="en-US" sz="2100" dirty="0"/>
              <a:t> </a:t>
            </a:r>
          </a:p>
        </p:txBody>
      </p:sp>
    </p:spTree>
    <p:extLst>
      <p:ext uri="{BB962C8B-B14F-4D97-AF65-F5344CB8AC3E}">
        <p14:creationId xmlns:p14="http://schemas.microsoft.com/office/powerpoint/2010/main" val="1660833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9875"/>
                                        </p:tgtEl>
                                        <p:attrNameLst>
                                          <p:attrName>style.visibility</p:attrName>
                                        </p:attrNameLst>
                                      </p:cBhvr>
                                      <p:to>
                                        <p:strVal val="visible"/>
                                      </p:to>
                                    </p:set>
                                    <p:animEffect transition="in" filter="wipe(up)">
                                      <p:cBhvr>
                                        <p:cTn id="7" dur="500"/>
                                        <p:tgtEl>
                                          <p:spTgt spid="79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738" y="0"/>
            <a:ext cx="12742386" cy="9144000"/>
          </a:xfrm>
          <a:prstGeom prst="rect">
            <a:avLst/>
          </a:prstGeom>
        </p:spPr>
      </p:pic>
    </p:spTree>
    <p:extLst>
      <p:ext uri="{BB962C8B-B14F-4D97-AF65-F5344CB8AC3E}">
        <p14:creationId xmlns:p14="http://schemas.microsoft.com/office/powerpoint/2010/main" val="32692881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interoperability</a:t>
            </a:r>
            <a:endParaRPr lang="en-US" dirty="0"/>
          </a:p>
        </p:txBody>
      </p:sp>
      <p:pic>
        <p:nvPicPr>
          <p:cNvPr id="3" name="Picture 2" descr="lego 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325" y="2868730"/>
            <a:ext cx="11060171" cy="5530085"/>
          </a:xfrm>
          <a:prstGeom prst="rect">
            <a:avLst/>
          </a:prstGeom>
        </p:spPr>
      </p:pic>
      <p:sp>
        <p:nvSpPr>
          <p:cNvPr id="4" name="TextBox 3"/>
          <p:cNvSpPr txBox="1"/>
          <p:nvPr/>
        </p:nvSpPr>
        <p:spPr>
          <a:xfrm>
            <a:off x="359928" y="8464261"/>
            <a:ext cx="2765659" cy="441138"/>
          </a:xfrm>
          <a:prstGeom prst="rect">
            <a:avLst/>
          </a:prstGeom>
          <a:noFill/>
        </p:spPr>
        <p:txBody>
          <a:bodyPr wrap="none" lIns="162553" tIns="81276" rIns="162553" bIns="81276" rtlCol="0">
            <a:spAutoFit/>
          </a:bodyPr>
          <a:lstStyle/>
          <a:p>
            <a:r>
              <a:rPr lang="en-US" sz="1800" dirty="0"/>
              <a:t>Source: Malcolm Brown</a:t>
            </a:r>
          </a:p>
        </p:txBody>
      </p:sp>
    </p:spTree>
    <p:extLst>
      <p:ext uri="{BB962C8B-B14F-4D97-AF65-F5344CB8AC3E}">
        <p14:creationId xmlns:p14="http://schemas.microsoft.com/office/powerpoint/2010/main" val="31345088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Snapz Pro XScreenSnapz0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538" y="-40700"/>
            <a:ext cx="14079465" cy="9144000"/>
          </a:xfrm>
          <a:prstGeom prst="rect">
            <a:avLst/>
          </a:prstGeom>
        </p:spPr>
      </p:pic>
      <p:sp>
        <p:nvSpPr>
          <p:cNvPr id="18433" name="Slide Number Placeholder 3"/>
          <p:cNvSpPr>
            <a:spLocks noGrp="1"/>
          </p:cNvSpPr>
          <p:nvPr>
            <p:ph type="sldNum" sz="quarter" idx="4294967295"/>
          </p:nvPr>
        </p:nvSpPr>
        <p:spPr>
          <a:xfrm>
            <a:off x="13001726" y="8534400"/>
            <a:ext cx="683480" cy="32316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b="1">
                <a:solidFill>
                  <a:srgbClr val="00001E"/>
                </a:solidFill>
                <a:latin typeface="Times" charset="0"/>
                <a:ea typeface="ＭＳ Ｐゴシック" charset="0"/>
                <a:cs typeface="ＭＳ Ｐゴシック" charset="0"/>
              </a:defRPr>
            </a:lvl1pPr>
            <a:lvl2pPr marL="1320742" indent="-507978">
              <a:defRPr sz="4300" b="1">
                <a:solidFill>
                  <a:srgbClr val="00001E"/>
                </a:solidFill>
                <a:latin typeface="Times" charset="0"/>
                <a:ea typeface="ＭＳ Ｐゴシック" charset="0"/>
              </a:defRPr>
            </a:lvl2pPr>
            <a:lvl3pPr marL="2031911" indent="-406382">
              <a:defRPr sz="4300" b="1">
                <a:solidFill>
                  <a:srgbClr val="00001E"/>
                </a:solidFill>
                <a:latin typeface="Times" charset="0"/>
                <a:ea typeface="ＭＳ Ｐゴシック" charset="0"/>
              </a:defRPr>
            </a:lvl3pPr>
            <a:lvl4pPr marL="2844676" indent="-406382">
              <a:defRPr sz="4300" b="1">
                <a:solidFill>
                  <a:srgbClr val="00001E"/>
                </a:solidFill>
                <a:latin typeface="Times" charset="0"/>
                <a:ea typeface="ＭＳ Ｐゴシック" charset="0"/>
              </a:defRPr>
            </a:lvl4pPr>
            <a:lvl5pPr marL="3657440" indent="-406382">
              <a:defRPr sz="4300" b="1">
                <a:solidFill>
                  <a:srgbClr val="00001E"/>
                </a:solidFill>
                <a:latin typeface="Times" charset="0"/>
                <a:ea typeface="ＭＳ Ｐゴシック" charset="0"/>
              </a:defRPr>
            </a:lvl5pPr>
            <a:lvl6pPr marL="4470204" indent="-406382" eaLnBrk="0" fontAlgn="base" hangingPunct="0">
              <a:spcBef>
                <a:spcPct val="0"/>
              </a:spcBef>
              <a:spcAft>
                <a:spcPct val="0"/>
              </a:spcAft>
              <a:defRPr sz="4300" b="1">
                <a:solidFill>
                  <a:srgbClr val="00001E"/>
                </a:solidFill>
                <a:latin typeface="Times" charset="0"/>
                <a:ea typeface="ＭＳ Ｐゴシック" charset="0"/>
              </a:defRPr>
            </a:lvl6pPr>
            <a:lvl7pPr marL="5282969" indent="-406382" eaLnBrk="0" fontAlgn="base" hangingPunct="0">
              <a:spcBef>
                <a:spcPct val="0"/>
              </a:spcBef>
              <a:spcAft>
                <a:spcPct val="0"/>
              </a:spcAft>
              <a:defRPr sz="4300" b="1">
                <a:solidFill>
                  <a:srgbClr val="00001E"/>
                </a:solidFill>
                <a:latin typeface="Times" charset="0"/>
                <a:ea typeface="ＭＳ Ｐゴシック" charset="0"/>
              </a:defRPr>
            </a:lvl7pPr>
            <a:lvl8pPr marL="6095733" indent="-406382" eaLnBrk="0" fontAlgn="base" hangingPunct="0">
              <a:spcBef>
                <a:spcPct val="0"/>
              </a:spcBef>
              <a:spcAft>
                <a:spcPct val="0"/>
              </a:spcAft>
              <a:defRPr sz="4300" b="1">
                <a:solidFill>
                  <a:srgbClr val="00001E"/>
                </a:solidFill>
                <a:latin typeface="Times" charset="0"/>
                <a:ea typeface="ＭＳ Ｐゴシック" charset="0"/>
              </a:defRPr>
            </a:lvl8pPr>
            <a:lvl9pPr marL="6908498" indent="-406382" eaLnBrk="0" fontAlgn="base" hangingPunct="0">
              <a:spcBef>
                <a:spcPct val="0"/>
              </a:spcBef>
              <a:spcAft>
                <a:spcPct val="0"/>
              </a:spcAft>
              <a:defRPr sz="4300" b="1">
                <a:solidFill>
                  <a:srgbClr val="00001E"/>
                </a:solidFill>
                <a:latin typeface="Times" charset="0"/>
                <a:ea typeface="ＭＳ Ｐゴシック" charset="0"/>
              </a:defRPr>
            </a:lvl9pPr>
          </a:lstStyle>
          <a:p>
            <a:r>
              <a:rPr lang="en-US" sz="1600" b="0" dirty="0">
                <a:solidFill>
                  <a:schemeClr val="bg1"/>
                </a:solidFill>
                <a:latin typeface="Trebuchet MS" charset="0"/>
              </a:rPr>
              <a:t>Page </a:t>
            </a:r>
            <a:fld id="{0F37580A-2322-754F-A90B-514E84ACAECF}" type="slidenum">
              <a:rPr lang="en-US" sz="1600" b="0">
                <a:solidFill>
                  <a:schemeClr val="bg1"/>
                </a:solidFill>
                <a:latin typeface="Trebuchet MS" charset="0"/>
              </a:rPr>
              <a:pPr/>
              <a:t>63</a:t>
            </a:fld>
            <a:endParaRPr lang="en-US" sz="1600" b="0" dirty="0">
              <a:solidFill>
                <a:schemeClr val="bg1"/>
              </a:solidFill>
              <a:latin typeface="Trebuchet MS" charset="0"/>
            </a:endParaRPr>
          </a:p>
        </p:txBody>
      </p:sp>
      <p:sp>
        <p:nvSpPr>
          <p:cNvPr id="6" name="TextBox 5"/>
          <p:cNvSpPr txBox="1"/>
          <p:nvPr/>
        </p:nvSpPr>
        <p:spPr>
          <a:xfrm>
            <a:off x="13004803" y="7754678"/>
            <a:ext cx="2950096" cy="1149033"/>
          </a:xfrm>
          <a:prstGeom prst="rect">
            <a:avLst/>
          </a:prstGeom>
          <a:noFill/>
        </p:spPr>
        <p:txBody>
          <a:bodyPr wrap="none" lIns="162553" tIns="81276" rIns="162553" bIns="81276" rtlCol="0">
            <a:spAutoFit/>
          </a:bodyPr>
          <a:lstStyle/>
          <a:p>
            <a:r>
              <a:rPr lang="en-US" sz="2100" dirty="0">
                <a:latin typeface="Myriad Pro"/>
                <a:cs typeface="Myriad Pro"/>
              </a:rPr>
              <a:t>Source: GSV: American</a:t>
            </a:r>
          </a:p>
          <a:p>
            <a:r>
              <a:rPr lang="en-US" sz="2100" dirty="0">
                <a:latin typeface="Myriad Pro"/>
                <a:cs typeface="Myriad Pro"/>
              </a:rPr>
              <a:t>Revolution 2.0</a:t>
            </a:r>
          </a:p>
          <a:p>
            <a:r>
              <a:rPr lang="en-US" sz="2100" dirty="0">
                <a:latin typeface="Myriad Pro"/>
                <a:cs typeface="Myriad Pro"/>
                <a:hlinkClick r:id="rId4"/>
              </a:rPr>
              <a:t>http://gsvadvisors.com</a:t>
            </a:r>
            <a:r>
              <a:rPr lang="en-US" sz="2100" dirty="0">
                <a:latin typeface="Myriad Pro"/>
                <a:cs typeface="Myriad Pro"/>
              </a:rPr>
              <a:t> </a:t>
            </a:r>
          </a:p>
        </p:txBody>
      </p:sp>
      <p:sp>
        <p:nvSpPr>
          <p:cNvPr id="2" name="TextBox 1"/>
          <p:cNvSpPr txBox="1"/>
          <p:nvPr/>
        </p:nvSpPr>
        <p:spPr>
          <a:xfrm>
            <a:off x="191121" y="155510"/>
            <a:ext cx="3450544" cy="3994256"/>
          </a:xfrm>
          <a:prstGeom prst="rect">
            <a:avLst/>
          </a:prstGeom>
          <a:noFill/>
        </p:spPr>
        <p:txBody>
          <a:bodyPr wrap="none" lIns="162553" tIns="81276" rIns="162553" bIns="81276" rtlCol="0">
            <a:spAutoFit/>
          </a:bodyPr>
          <a:lstStyle/>
          <a:p>
            <a:r>
              <a:rPr lang="en-US" sz="5000" dirty="0"/>
              <a:t>Historic</a:t>
            </a:r>
          </a:p>
          <a:p>
            <a:r>
              <a:rPr lang="en-US" sz="5000" dirty="0"/>
              <a:t>Levels of</a:t>
            </a:r>
          </a:p>
          <a:p>
            <a:r>
              <a:rPr lang="en-US" sz="5000" dirty="0"/>
              <a:t>Venture</a:t>
            </a:r>
          </a:p>
          <a:p>
            <a:r>
              <a:rPr lang="en-US" sz="5000" dirty="0"/>
              <a:t>Investment</a:t>
            </a:r>
          </a:p>
          <a:p>
            <a:r>
              <a:rPr lang="en-US" sz="5000" dirty="0"/>
              <a:t>in EdTech</a:t>
            </a:r>
          </a:p>
        </p:txBody>
      </p:sp>
    </p:spTree>
    <p:extLst>
      <p:ext uri="{BB962C8B-B14F-4D97-AF65-F5344CB8AC3E}">
        <p14:creationId xmlns:p14="http://schemas.microsoft.com/office/powerpoint/2010/main" val="53689105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10833" y="8372738"/>
            <a:ext cx="10819588" cy="400110"/>
          </a:xfrm>
          <a:prstGeom prst="rect">
            <a:avLst/>
          </a:prstGeom>
        </p:spPr>
        <p:txBody>
          <a:bodyPr wrap="none">
            <a:spAutoFit/>
          </a:bodyPr>
          <a:lstStyle/>
          <a:p>
            <a:r>
              <a:rPr lang="en-US" sz="2000" dirty="0">
                <a:solidFill>
                  <a:srgbClr val="FFFF00"/>
                </a:solidFill>
              </a:rPr>
              <a:t>http://</a:t>
            </a:r>
            <a:r>
              <a:rPr lang="en-US" sz="2000" dirty="0" err="1">
                <a:solidFill>
                  <a:srgbClr val="FFFF00"/>
                </a:solidFill>
              </a:rPr>
              <a:t>coursera.tumblr.com</a:t>
            </a:r>
            <a:r>
              <a:rPr lang="en-US" sz="2000" dirty="0">
                <a:solidFill>
                  <a:srgbClr val="FFFF00"/>
                </a:solidFill>
              </a:rPr>
              <a:t>/post/103477375027/learn-from-</a:t>
            </a:r>
            <a:r>
              <a:rPr lang="en-US" sz="2000" dirty="0" err="1">
                <a:solidFill>
                  <a:srgbClr val="FFFF00"/>
                </a:solidFill>
              </a:rPr>
              <a:t>coursera</a:t>
            </a:r>
            <a:r>
              <a:rPr lang="en-US" sz="2000" dirty="0">
                <a:solidFill>
                  <a:srgbClr val="FFFF00"/>
                </a:solidFill>
              </a:rPr>
              <a:t>-on-your-next-</a:t>
            </a:r>
            <a:r>
              <a:rPr lang="en-US" sz="2000" dirty="0" err="1">
                <a:solidFill>
                  <a:srgbClr val="FFFF00"/>
                </a:solidFill>
              </a:rPr>
              <a:t>jetblue</a:t>
            </a:r>
            <a:r>
              <a:rPr lang="en-US" sz="2000" dirty="0">
                <a:solidFill>
                  <a:srgbClr val="FFFF00"/>
                </a:solidFill>
              </a:rPr>
              <a:t>-flight</a:t>
            </a:r>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47" y="368152"/>
            <a:ext cx="11652781" cy="7600139"/>
          </a:xfrm>
          <a:prstGeom prst="rect">
            <a:avLst/>
          </a:prstGeom>
        </p:spPr>
      </p:pic>
    </p:spTree>
    <p:extLst>
      <p:ext uri="{BB962C8B-B14F-4D97-AF65-F5344CB8AC3E}">
        <p14:creationId xmlns:p14="http://schemas.microsoft.com/office/powerpoint/2010/main" val="325828493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056" y="532542"/>
            <a:ext cx="13625065" cy="7387216"/>
          </a:xfrm>
          <a:prstGeom prst="rect">
            <a:avLst/>
          </a:prstGeom>
          <a:ln>
            <a:solidFill>
              <a:srgbClr val="4F81BD"/>
            </a:solidFill>
          </a:ln>
        </p:spPr>
      </p:pic>
      <p:sp>
        <p:nvSpPr>
          <p:cNvPr id="5" name="Rectangle 4"/>
          <p:cNvSpPr/>
          <p:nvPr/>
        </p:nvSpPr>
        <p:spPr>
          <a:xfrm>
            <a:off x="0" y="8496109"/>
            <a:ext cx="16256000" cy="492443"/>
          </a:xfrm>
          <a:prstGeom prst="rect">
            <a:avLst/>
          </a:prstGeom>
        </p:spPr>
        <p:txBody>
          <a:bodyPr wrap="square" lIns="162553" tIns="81276" rIns="162553" bIns="81276">
            <a:spAutoFit/>
          </a:bodyPr>
          <a:lstStyle/>
          <a:p>
            <a:pPr algn="ctr"/>
            <a:r>
              <a:rPr lang="en-US" sz="2100" dirty="0">
                <a:solidFill>
                  <a:schemeClr val="bg2"/>
                </a:solidFill>
              </a:rPr>
              <a:t>https://</a:t>
            </a:r>
            <a:r>
              <a:rPr lang="en-US" sz="2100" dirty="0" err="1">
                <a:solidFill>
                  <a:schemeClr val="bg2"/>
                </a:solidFill>
              </a:rPr>
              <a:t>press.linkedin.com</a:t>
            </a:r>
            <a:r>
              <a:rPr lang="en-US" sz="2100" dirty="0">
                <a:solidFill>
                  <a:schemeClr val="bg2"/>
                </a:solidFill>
              </a:rPr>
              <a:t>/site-resources/news-releases/2015/</a:t>
            </a:r>
            <a:r>
              <a:rPr lang="en-US" sz="2100" dirty="0" err="1">
                <a:solidFill>
                  <a:schemeClr val="bg2"/>
                </a:solidFill>
              </a:rPr>
              <a:t>linkedin</a:t>
            </a:r>
            <a:r>
              <a:rPr lang="en-US" sz="2100" dirty="0">
                <a:solidFill>
                  <a:schemeClr val="bg2"/>
                </a:solidFill>
              </a:rPr>
              <a:t>-to-acquire-</a:t>
            </a:r>
            <a:r>
              <a:rPr lang="en-US" sz="2100" dirty="0" err="1">
                <a:solidFill>
                  <a:schemeClr val="bg2"/>
                </a:solidFill>
              </a:rPr>
              <a:t>lyndacom</a:t>
            </a:r>
            <a:endParaRPr lang="en-US" sz="2100" dirty="0">
              <a:solidFill>
                <a:schemeClr val="bg2"/>
              </a:solidFill>
            </a:endParaRPr>
          </a:p>
        </p:txBody>
      </p:sp>
    </p:spTree>
    <p:extLst>
      <p:ext uri="{BB962C8B-B14F-4D97-AF65-F5344CB8AC3E}">
        <p14:creationId xmlns:p14="http://schemas.microsoft.com/office/powerpoint/2010/main" val="210607575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440" y="0"/>
            <a:ext cx="12852593" cy="9144000"/>
          </a:xfrm>
          <a:prstGeom prst="rect">
            <a:avLst/>
          </a:prstGeom>
        </p:spPr>
      </p:pic>
    </p:spTree>
    <p:extLst>
      <p:ext uri="{BB962C8B-B14F-4D97-AF65-F5344CB8AC3E}">
        <p14:creationId xmlns:p14="http://schemas.microsoft.com/office/powerpoint/2010/main" val="8927933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67" y="533821"/>
            <a:ext cx="15405100" cy="8432800"/>
          </a:xfrm>
          <a:prstGeom prst="rect">
            <a:avLst/>
          </a:prstGeom>
        </p:spPr>
      </p:pic>
    </p:spTree>
    <p:extLst>
      <p:ext uri="{BB962C8B-B14F-4D97-AF65-F5344CB8AC3E}">
        <p14:creationId xmlns:p14="http://schemas.microsoft.com/office/powerpoint/2010/main" val="220407765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p:nvPr>
        </p:nvSpPr>
        <p:spPr>
          <a:xfrm>
            <a:off x="1490133" y="508000"/>
            <a:ext cx="13953067" cy="1524000"/>
          </a:xfrm>
        </p:spPr>
        <p:txBody>
          <a:bodyPr>
            <a:noAutofit/>
          </a:bodyPr>
          <a:lstStyle/>
          <a:p>
            <a:r>
              <a:rPr lang="en-US" dirty="0" smtClean="0">
                <a:solidFill>
                  <a:schemeClr val="bg1"/>
                </a:solidFill>
              </a:rPr>
              <a:t>March 6, 2008</a:t>
            </a:r>
            <a:br>
              <a:rPr lang="en-US" dirty="0" smtClean="0">
                <a:solidFill>
                  <a:schemeClr val="bg1"/>
                </a:solidFill>
              </a:rPr>
            </a:br>
            <a:r>
              <a:rPr lang="en-US" dirty="0" smtClean="0">
                <a:solidFill>
                  <a:schemeClr val="bg1"/>
                </a:solidFill>
              </a:rPr>
              <a:t>iPhone SDK Press Conference</a:t>
            </a:r>
            <a:endParaRPr lang="en-US" dirty="0">
              <a:solidFill>
                <a:schemeClr val="bg1"/>
              </a:solidFill>
            </a:endParaRPr>
          </a:p>
        </p:txBody>
      </p:sp>
      <p:pic>
        <p:nvPicPr>
          <p:cNvPr id="7" name="Picture 6" descr="apple-sdk-0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1067" y="6986386"/>
            <a:ext cx="4334933" cy="2157614"/>
          </a:xfrm>
          <a:prstGeom prst="rect">
            <a:avLst/>
          </a:prstGeom>
        </p:spPr>
      </p:pic>
      <p:pic>
        <p:nvPicPr>
          <p:cNvPr id="8" name="Picture 7" descr="apple-sdk-15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1600" y="6963911"/>
            <a:ext cx="4380089" cy="2180089"/>
          </a:xfrm>
          <a:prstGeom prst="rect">
            <a:avLst/>
          </a:prstGeom>
        </p:spPr>
      </p:pic>
      <p:pic>
        <p:nvPicPr>
          <p:cNvPr id="9" name="Picture 8" descr="apple-sdk-078.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174" y="2235200"/>
            <a:ext cx="8981628" cy="4470400"/>
          </a:xfrm>
          <a:prstGeom prst="rect">
            <a:avLst/>
          </a:prstGeom>
        </p:spPr>
      </p:pic>
      <p:pic>
        <p:nvPicPr>
          <p:cNvPr id="4" name="Picture 3" descr="apple-sdk-036.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33600"/>
            <a:ext cx="9934222" cy="4944533"/>
          </a:xfrm>
          <a:prstGeom prst="rect">
            <a:avLst/>
          </a:prstGeom>
        </p:spPr>
      </p:pic>
      <p:pic>
        <p:nvPicPr>
          <p:cNvPr id="14" name="Picture 13" descr="apple-sdk-135.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7053810"/>
            <a:ext cx="4199467" cy="2090190"/>
          </a:xfrm>
          <a:prstGeom prst="rect">
            <a:avLst/>
          </a:prstGeom>
        </p:spPr>
      </p:pic>
      <p:pic>
        <p:nvPicPr>
          <p:cNvPr id="17" name="Picture 16" descr="apple-sdk-062.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9467" y="7053729"/>
            <a:ext cx="3995509" cy="1988674"/>
          </a:xfrm>
          <a:prstGeom prst="rect">
            <a:avLst/>
          </a:prstGeom>
        </p:spPr>
      </p:pic>
      <p:pic>
        <p:nvPicPr>
          <p:cNvPr id="2" name="Picture 1" descr="Screen Shot 2014-01-31 at 10.15.43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406400"/>
            <a:ext cx="16256000" cy="6277870"/>
          </a:xfrm>
          <a:prstGeom prst="rect">
            <a:avLst/>
          </a:prstGeom>
        </p:spPr>
      </p:pic>
    </p:spTree>
    <p:extLst>
      <p:ext uri="{BB962C8B-B14F-4D97-AF65-F5344CB8AC3E}">
        <p14:creationId xmlns:p14="http://schemas.microsoft.com/office/powerpoint/2010/main" val="1190947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11-Tsug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60" y="1202814"/>
            <a:ext cx="13327675" cy="6800364"/>
          </a:xfrm>
          <a:prstGeom prst="rect">
            <a:avLst/>
          </a:prstGeom>
        </p:spPr>
      </p:pic>
      <p:sp>
        <p:nvSpPr>
          <p:cNvPr id="5" name="TextBox 4"/>
          <p:cNvSpPr txBox="1"/>
          <p:nvPr/>
        </p:nvSpPr>
        <p:spPr>
          <a:xfrm>
            <a:off x="10560180" y="8208602"/>
            <a:ext cx="3787131" cy="820738"/>
          </a:xfrm>
          <a:prstGeom prst="rect">
            <a:avLst/>
          </a:prstGeom>
          <a:noFill/>
        </p:spPr>
        <p:txBody>
          <a:bodyPr wrap="none" lIns="162553" tIns="81276" rIns="162553" bIns="81276" rtlCol="0">
            <a:spAutoFit/>
          </a:bodyPr>
          <a:lstStyle/>
          <a:p>
            <a:r>
              <a:rPr lang="en-US" sz="4300" dirty="0" err="1">
                <a:solidFill>
                  <a:srgbClr val="FFFFFF"/>
                </a:solidFill>
              </a:rPr>
              <a:t>www.tsugi.org</a:t>
            </a:r>
            <a:endParaRPr lang="en-US" sz="4300" dirty="0">
              <a:solidFill>
                <a:srgbClr val="FFFFFF"/>
              </a:solidFill>
            </a:endParaRPr>
          </a:p>
        </p:txBody>
      </p:sp>
    </p:spTree>
    <p:extLst>
      <p:ext uri="{BB962C8B-B14F-4D97-AF65-F5344CB8AC3E}">
        <p14:creationId xmlns:p14="http://schemas.microsoft.com/office/powerpoint/2010/main" val="32590161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rPr dirty="0"/>
              <a:t>1996</a:t>
            </a:r>
          </a:p>
        </p:txBody>
      </p:sp>
      <p:pic>
        <p:nvPicPr>
          <p:cNvPr id="168" name="internet-tci.jpg"/>
          <p:cNvPicPr>
            <a:picLocks noChangeAspect="1"/>
          </p:cNvPicPr>
          <p:nvPr/>
        </p:nvPicPr>
        <p:blipFill>
          <a:blip r:embed="rId2">
            <a:extLst/>
          </a:blip>
          <a:stretch>
            <a:fillRect/>
          </a:stretch>
        </p:blipFill>
        <p:spPr>
          <a:xfrm>
            <a:off x="812800" y="889000"/>
            <a:ext cx="7543800" cy="5905500"/>
          </a:xfrm>
          <a:prstGeom prst="rect">
            <a:avLst/>
          </a:prstGeom>
          <a:ln w="12700">
            <a:miter lim="400000"/>
          </a:ln>
        </p:spPr>
      </p:pic>
      <p:pic>
        <p:nvPicPr>
          <p:cNvPr id="169" name="Snapshot 2009-04-22 10-29-05.jpg"/>
          <p:cNvPicPr>
            <a:picLocks noChangeAspect="1"/>
          </p:cNvPicPr>
          <p:nvPr/>
        </p:nvPicPr>
        <p:blipFill>
          <a:blip r:embed="rId3">
            <a:extLst/>
          </a:blip>
          <a:stretch>
            <a:fillRect/>
          </a:stretch>
        </p:blipFill>
        <p:spPr>
          <a:xfrm>
            <a:off x="9550400" y="4749800"/>
            <a:ext cx="5308600" cy="3568700"/>
          </a:xfrm>
          <a:prstGeom prst="rect">
            <a:avLst/>
          </a:prstGeom>
          <a:ln w="12700">
            <a:miter lim="400000"/>
          </a:ln>
        </p:spPr>
      </p:pic>
      <p:pic>
        <p:nvPicPr>
          <p:cNvPr id="170" name="Snapshot 2009-04-22 10-34-42.jpg"/>
          <p:cNvPicPr>
            <a:picLocks noChangeAspect="1"/>
          </p:cNvPicPr>
          <p:nvPr/>
        </p:nvPicPr>
        <p:blipFill>
          <a:blip r:embed="rId4">
            <a:extLst/>
          </a:blip>
          <a:stretch>
            <a:fillRect/>
          </a:stretch>
        </p:blipFill>
        <p:spPr>
          <a:xfrm>
            <a:off x="9702800" y="647700"/>
            <a:ext cx="5009690" cy="393700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490" y="281473"/>
            <a:ext cx="14217008" cy="8699781"/>
          </a:xfrm>
          <a:prstGeom prst="rect">
            <a:avLst/>
          </a:prstGeom>
        </p:spPr>
      </p:pic>
    </p:spTree>
    <p:extLst>
      <p:ext uri="{BB962C8B-B14F-4D97-AF65-F5344CB8AC3E}">
        <p14:creationId xmlns:p14="http://schemas.microsoft.com/office/powerpoint/2010/main" val="44767565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10-04-Tsugi-Store-Canvas-First-L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498" y="914778"/>
            <a:ext cx="11744423" cy="7740642"/>
          </a:xfrm>
          <a:prstGeom prst="rect">
            <a:avLst/>
          </a:prstGeom>
        </p:spPr>
      </p:pic>
    </p:spTree>
    <p:extLst>
      <p:ext uri="{BB962C8B-B14F-4D97-AF65-F5344CB8AC3E}">
        <p14:creationId xmlns:p14="http://schemas.microsoft.com/office/powerpoint/2010/main" val="237857609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737" y="0"/>
            <a:ext cx="12253843" cy="9144000"/>
          </a:xfrm>
          <a:prstGeom prst="rect">
            <a:avLst/>
          </a:prstGeom>
        </p:spPr>
      </p:pic>
    </p:spTree>
    <p:extLst>
      <p:ext uri="{BB962C8B-B14F-4D97-AF65-F5344CB8AC3E}">
        <p14:creationId xmlns:p14="http://schemas.microsoft.com/office/powerpoint/2010/main" val="48309341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38580" y="212084"/>
            <a:ext cx="9690020" cy="7844302"/>
          </a:xfrm>
          <a:prstGeom prst="rect">
            <a:avLst/>
          </a:prstGeom>
        </p:spPr>
      </p:pic>
      <p:sp>
        <p:nvSpPr>
          <p:cNvPr id="5" name="Rectangle 4"/>
          <p:cNvSpPr/>
          <p:nvPr/>
        </p:nvSpPr>
        <p:spPr>
          <a:xfrm>
            <a:off x="8159832" y="8368835"/>
            <a:ext cx="7589838" cy="523220"/>
          </a:xfrm>
          <a:prstGeom prst="rect">
            <a:avLst/>
          </a:prstGeom>
        </p:spPr>
        <p:txBody>
          <a:bodyPr wrap="none">
            <a:spAutoFit/>
          </a:bodyPr>
          <a:lstStyle/>
          <a:p>
            <a:r>
              <a:rPr lang="en-US" sz="2800" dirty="0">
                <a:solidFill>
                  <a:srgbClr val="FFFF00"/>
                </a:solidFill>
              </a:rPr>
              <a:t>http://</a:t>
            </a:r>
            <a:r>
              <a:rPr lang="en-US" sz="2800" dirty="0" err="1">
                <a:solidFill>
                  <a:srgbClr val="FFFF00"/>
                </a:solidFill>
              </a:rPr>
              <a:t>hibbittsdesign.org</a:t>
            </a:r>
            <a:r>
              <a:rPr lang="en-US" sz="2800" dirty="0">
                <a:solidFill>
                  <a:srgbClr val="FFFF00"/>
                </a:solidFill>
              </a:rPr>
              <a:t>/blog/</a:t>
            </a:r>
            <a:r>
              <a:rPr lang="en-US" sz="2800" dirty="0" err="1">
                <a:solidFill>
                  <a:srgbClr val="FFFF00"/>
                </a:solidFill>
              </a:rPr>
              <a:t>tags:Flipped-LMS</a:t>
            </a:r>
            <a:endParaRPr lang="en-US" sz="2800" dirty="0">
              <a:solidFill>
                <a:srgbClr val="FFFF00"/>
              </a:solidFill>
            </a:endParaRPr>
          </a:p>
        </p:txBody>
      </p:sp>
    </p:spTree>
    <p:extLst>
      <p:ext uri="{BB962C8B-B14F-4D97-AF65-F5344CB8AC3E}">
        <p14:creationId xmlns:p14="http://schemas.microsoft.com/office/powerpoint/2010/main" val="272409844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83080" cy="9144000"/>
          </a:xfrm>
          <a:prstGeom prst="rect">
            <a:avLst/>
          </a:prstGeom>
        </p:spPr>
      </p:pic>
      <p:sp>
        <p:nvSpPr>
          <p:cNvPr id="5" name="TextBox 4"/>
          <p:cNvSpPr txBox="1"/>
          <p:nvPr/>
        </p:nvSpPr>
        <p:spPr>
          <a:xfrm>
            <a:off x="12478424" y="887295"/>
            <a:ext cx="325805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smtClean="0">
                <a:ln>
                  <a:noFill/>
                </a:ln>
                <a:solidFill>
                  <a:srgbClr val="FFFF00"/>
                </a:solidFill>
                <a:effectLst/>
                <a:uFillTx/>
                <a:latin typeface="Helvetica"/>
                <a:ea typeface="Helvetica"/>
                <a:cs typeface="Helvetica"/>
                <a:sym typeface="Helvetica"/>
              </a:rPr>
              <a:t>www.elmsn.org</a:t>
            </a:r>
            <a:endParaRPr kumimoji="0" lang="en-US" sz="3600" b="0" i="0" u="none" strike="noStrike" cap="none" spc="0" normalizeH="0" baseline="0" dirty="0" smtClean="0">
              <a:ln>
                <a:noFill/>
              </a:ln>
              <a:solidFill>
                <a:srgbClr val="FFFF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228954757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ample192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001" y="1347760"/>
            <a:ext cx="4565060" cy="6158681"/>
          </a:xfrm>
          <a:prstGeom prst="rect">
            <a:avLst/>
          </a:prstGeom>
        </p:spPr>
      </p:pic>
      <p:pic>
        <p:nvPicPr>
          <p:cNvPr id="5" name="Picture 4" descr="severance_charles_book_cover_080715_green_278 copy.jpg"/>
          <p:cNvPicPr>
            <a:picLocks noChangeAspect="1"/>
          </p:cNvPicPr>
          <p:nvPr/>
        </p:nvPicPr>
        <p:blipFill rotWithShape="1">
          <a:blip r:embed="rId3">
            <a:extLst>
              <a:ext uri="{28A0092B-C50C-407E-A947-70E740481C1C}">
                <a14:useLocalDpi xmlns:a14="http://schemas.microsoft.com/office/drawing/2010/main" val="0"/>
              </a:ext>
            </a:extLst>
          </a:blip>
          <a:srcRect b="8241"/>
          <a:stretch/>
        </p:blipFill>
        <p:spPr>
          <a:xfrm>
            <a:off x="8534581" y="1431883"/>
            <a:ext cx="4807847" cy="6176274"/>
          </a:xfrm>
          <a:prstGeom prst="rect">
            <a:avLst/>
          </a:prstGeom>
        </p:spPr>
      </p:pic>
      <p:pic>
        <p:nvPicPr>
          <p:cNvPr id="6" name="Picture 5" descr="Sakai-logo-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164" y="7762558"/>
            <a:ext cx="1996158" cy="1206980"/>
          </a:xfrm>
          <a:prstGeom prst="rect">
            <a:avLst/>
          </a:prstGeom>
          <a:solidFill>
            <a:srgbClr val="FFFFFF"/>
          </a:solidFill>
        </p:spPr>
      </p:pic>
      <p:sp>
        <p:nvSpPr>
          <p:cNvPr id="8" name="Rectangle 7"/>
          <p:cNvSpPr/>
          <p:nvPr/>
        </p:nvSpPr>
        <p:spPr>
          <a:xfrm>
            <a:off x="2220008" y="411701"/>
            <a:ext cx="10980048" cy="656590"/>
          </a:xfrm>
          <a:prstGeom prst="rect">
            <a:avLst/>
          </a:prstGeom>
        </p:spPr>
        <p:txBody>
          <a:bodyPr wrap="none" lIns="162553" tIns="81276" rIns="162553" bIns="81276">
            <a:spAutoFit/>
          </a:bodyPr>
          <a:lstStyle/>
          <a:p>
            <a:r>
              <a:rPr lang="en-US" sz="3200" dirty="0">
                <a:solidFill>
                  <a:srgbClr val="FFFF00"/>
                </a:solidFill>
              </a:rPr>
              <a:t>In building the NGDLE, open source will be first to market..</a:t>
            </a:r>
          </a:p>
        </p:txBody>
      </p:sp>
      <p:pic>
        <p:nvPicPr>
          <p:cNvPr id="2" name="Picture 1" descr="tsugi_logo_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9176" y="7785577"/>
            <a:ext cx="3051860" cy="1183961"/>
          </a:xfrm>
          <a:prstGeom prst="rect">
            <a:avLst/>
          </a:prstGeom>
        </p:spPr>
      </p:pic>
    </p:spTree>
    <p:extLst>
      <p:ext uri="{BB962C8B-B14F-4D97-AF65-F5344CB8AC3E}">
        <p14:creationId xmlns:p14="http://schemas.microsoft.com/office/powerpoint/2010/main" val="214771891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Hypercard.png"/>
          <p:cNvPicPr>
            <a:picLocks noChangeAspect="1"/>
          </p:cNvPicPr>
          <p:nvPr/>
        </p:nvPicPr>
        <p:blipFill>
          <a:blip r:embed="rId2">
            <a:extLst/>
          </a:blip>
          <a:stretch>
            <a:fillRect/>
          </a:stretch>
        </p:blipFill>
        <p:spPr>
          <a:xfrm>
            <a:off x="4419600" y="376097"/>
            <a:ext cx="9829801" cy="7887744"/>
          </a:xfrm>
          <a:prstGeom prst="rect">
            <a:avLst/>
          </a:prstGeom>
          <a:ln w="12700">
            <a:miter lim="400000"/>
          </a:ln>
        </p:spPr>
      </p:pic>
      <p:sp>
        <p:nvSpPr>
          <p:cNvPr id="173" name="Shape 173"/>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t>1996</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27500" y="1498600"/>
            <a:ext cx="7988300" cy="6146800"/>
          </a:xfrm>
          <a:prstGeom prst="rect">
            <a:avLst/>
          </a:prstGeom>
        </p:spPr>
      </p:pic>
      <p:sp>
        <p:nvSpPr>
          <p:cNvPr id="5" name="Shape 167"/>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00F900"/>
                </a:solidFill>
                <a:latin typeface="+mn-lt"/>
                <a:ea typeface="+mn-ea"/>
                <a:cs typeface="+mn-cs"/>
                <a:sym typeface="Gill Sans"/>
              </a:defRPr>
            </a:lvl1pPr>
          </a:lstStyle>
          <a:p>
            <a:r>
              <a:rPr dirty="0"/>
              <a:t>1996</a:t>
            </a:r>
          </a:p>
        </p:txBody>
      </p:sp>
    </p:spTree>
    <p:extLst>
      <p:ext uri="{BB962C8B-B14F-4D97-AF65-F5344CB8AC3E}">
        <p14:creationId xmlns:p14="http://schemas.microsoft.com/office/powerpoint/2010/main" val="205666779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1378</TotalTime>
  <Words>571</Words>
  <Application>Microsoft Macintosh PowerPoint</Application>
  <PresentationFormat>Custom</PresentationFormat>
  <Paragraphs>148</Paragraphs>
  <Slides>75</Slides>
  <Notes>6</Notes>
  <HiddenSlides>1</HiddenSlides>
  <MMClips>1</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White</vt:lpstr>
      <vt:lpstr>MOOCs, Past, Present, and Future</vt:lpstr>
      <vt:lpstr>About Me</vt:lpstr>
      <vt:lpstr>PowerPoint Presentation</vt:lpstr>
      <vt:lpstr>Sunrise Semester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1998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IMS Tools Interoperability Demonstrator Sheffield, UK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Educational Resources</vt:lpstr>
      <vt:lpstr>PowerPoint Presentation</vt:lpstr>
      <vt:lpstr>PowerPoint Presentation</vt:lpstr>
      <vt:lpstr>PowerPoint Presentation</vt:lpstr>
      <vt:lpstr>Beyond the LMS</vt:lpstr>
      <vt:lpstr>PowerPoint Presentation</vt:lpstr>
      <vt:lpstr>The Conclusion: The NGDLE is More Than an LMS</vt:lpstr>
      <vt:lpstr>PowerPoint Presentation</vt:lpstr>
      <vt:lpstr>interoperability</vt:lpstr>
      <vt:lpstr>PowerPoint Presentation</vt:lpstr>
      <vt:lpstr>PowerPoint Presentation</vt:lpstr>
      <vt:lpstr>PowerPoint Presentation</vt:lpstr>
      <vt:lpstr>PowerPoint Presentation</vt:lpstr>
      <vt:lpstr>PowerPoint Presentation</vt:lpstr>
      <vt:lpstr>March 6, 2008 iPhone SDK Press Conference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Well Beyond Market Share: Synergy Between Standards and Open Source</dc:title>
  <cp:lastModifiedBy>Charles Severance</cp:lastModifiedBy>
  <cp:revision>28</cp:revision>
  <dcterms:modified xsi:type="dcterms:W3CDTF">2016-03-30T21:12:18Z</dcterms:modified>
</cp:coreProperties>
</file>